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59" r:id="rId4"/>
    <p:sldId id="260" r:id="rId5"/>
    <p:sldId id="264" r:id="rId6"/>
    <p:sldId id="261" r:id="rId7"/>
    <p:sldId id="313" r:id="rId8"/>
    <p:sldId id="262" r:id="rId9"/>
    <p:sldId id="270" r:id="rId10"/>
    <p:sldId id="293" r:id="rId11"/>
    <p:sldId id="278" r:id="rId12"/>
    <p:sldId id="271" r:id="rId13"/>
    <p:sldId id="279" r:id="rId14"/>
    <p:sldId id="288" r:id="rId15"/>
    <p:sldId id="291" r:id="rId16"/>
    <p:sldId id="275" r:id="rId17"/>
    <p:sldId id="299" r:id="rId18"/>
    <p:sldId id="300" r:id="rId19"/>
    <p:sldId id="301" r:id="rId20"/>
    <p:sldId id="272" r:id="rId21"/>
    <p:sldId id="281" r:id="rId22"/>
    <p:sldId id="282" r:id="rId23"/>
    <p:sldId id="274" r:id="rId24"/>
    <p:sldId id="297" r:id="rId25"/>
    <p:sldId id="283" r:id="rId26"/>
    <p:sldId id="286" r:id="rId27"/>
    <p:sldId id="276" r:id="rId28"/>
    <p:sldId id="305" r:id="rId29"/>
    <p:sldId id="309"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7/1/2021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7/1/2021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subbhashit/stock-price-prediction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pPr algn="ctr"/>
            <a:r>
              <a:rPr lang="en-US" sz="8000" dirty="0"/>
              <a:t>Apple Stock Price Forecasting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92500" lnSpcReduction="10000"/>
          </a:bodyPr>
          <a:lstStyle/>
          <a:p>
            <a:r>
              <a:rPr lang="en-US" dirty="0" err="1">
                <a:solidFill>
                  <a:schemeClr val="tx1">
                    <a:lumMod val="85000"/>
                    <a:lumOff val="15000"/>
                  </a:schemeClr>
                </a:solidFill>
              </a:rPr>
              <a:t>Gunabhiram</a:t>
            </a:r>
            <a:r>
              <a:rPr lang="en-US" dirty="0">
                <a:solidFill>
                  <a:schemeClr val="tx1">
                    <a:lumMod val="85000"/>
                    <a:lumOff val="15000"/>
                  </a:schemeClr>
                </a:solidFill>
              </a:rPr>
              <a:t> </a:t>
            </a:r>
            <a:r>
              <a:rPr lang="en-US" dirty="0" err="1">
                <a:solidFill>
                  <a:schemeClr val="tx1">
                    <a:lumMod val="85000"/>
                    <a:lumOff val="15000"/>
                  </a:schemeClr>
                </a:solidFill>
              </a:rPr>
              <a:t>billa</a:t>
            </a:r>
            <a:r>
              <a:rPr lang="en-US" dirty="0">
                <a:solidFill>
                  <a:schemeClr val="tx1">
                    <a:lumMod val="85000"/>
                    <a:lumOff val="15000"/>
                  </a:schemeClr>
                </a:solidFill>
              </a:rPr>
              <a:t> (</a:t>
            </a:r>
            <a:r>
              <a:rPr lang="en-US" dirty="0"/>
              <a:t>11484513</a:t>
            </a:r>
            <a:r>
              <a:rPr lang="en-US" dirty="0">
                <a:solidFill>
                  <a:schemeClr val="tx1">
                    <a:lumMod val="85000"/>
                    <a:lumOff val="15000"/>
                  </a:schemeClr>
                </a:solidFill>
              </a:rPr>
              <a:t>)</a:t>
            </a:r>
          </a:p>
          <a:p>
            <a:r>
              <a:rPr lang="en-US" dirty="0">
                <a:solidFill>
                  <a:schemeClr val="tx1">
                    <a:lumMod val="85000"/>
                    <a:lumOff val="15000"/>
                  </a:schemeClr>
                </a:solidFill>
              </a:rPr>
              <a:t>Bhanu Shruthi </a:t>
            </a:r>
            <a:r>
              <a:rPr lang="en-US" dirty="0" err="1">
                <a:solidFill>
                  <a:schemeClr val="tx1">
                    <a:lumMod val="85000"/>
                    <a:lumOff val="15000"/>
                  </a:schemeClr>
                </a:solidFill>
              </a:rPr>
              <a:t>Nayudu</a:t>
            </a:r>
            <a:r>
              <a:rPr lang="en-US" dirty="0">
                <a:solidFill>
                  <a:schemeClr val="tx1">
                    <a:lumMod val="85000"/>
                    <a:lumOff val="15000"/>
                  </a:schemeClr>
                </a:solidFill>
              </a:rPr>
              <a:t> (11480187)</a:t>
            </a: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F456E-BA3B-42B4-9BE0-AD81F79E6338}"/>
              </a:ext>
            </a:extLst>
          </p:cNvPr>
          <p:cNvPicPr/>
          <p:nvPr/>
        </p:nvPicPr>
        <p:blipFill>
          <a:blip r:embed="rId2"/>
          <a:stretch>
            <a:fillRect/>
          </a:stretch>
        </p:blipFill>
        <p:spPr>
          <a:xfrm>
            <a:off x="152400" y="1515193"/>
            <a:ext cx="6175513" cy="3827614"/>
          </a:xfrm>
          <a:prstGeom prst="rect">
            <a:avLst/>
          </a:prstGeom>
        </p:spPr>
      </p:pic>
      <p:pic>
        <p:nvPicPr>
          <p:cNvPr id="3" name="Picture 2">
            <a:extLst>
              <a:ext uri="{FF2B5EF4-FFF2-40B4-BE49-F238E27FC236}">
                <a16:creationId xmlns:a16="http://schemas.microsoft.com/office/drawing/2014/main" id="{DF574B05-DCCC-4046-992D-7FDABA4DBB7B}"/>
              </a:ext>
            </a:extLst>
          </p:cNvPr>
          <p:cNvPicPr/>
          <p:nvPr/>
        </p:nvPicPr>
        <p:blipFill>
          <a:blip r:embed="rId3"/>
          <a:stretch>
            <a:fillRect/>
          </a:stretch>
        </p:blipFill>
        <p:spPr>
          <a:xfrm>
            <a:off x="6096000" y="1285875"/>
            <a:ext cx="5943600" cy="4286250"/>
          </a:xfrm>
          <a:prstGeom prst="rect">
            <a:avLst/>
          </a:prstGeom>
        </p:spPr>
      </p:pic>
    </p:spTree>
    <p:extLst>
      <p:ext uri="{BB962C8B-B14F-4D97-AF65-F5344CB8AC3E}">
        <p14:creationId xmlns:p14="http://schemas.microsoft.com/office/powerpoint/2010/main" val="320019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10F042-6F62-4A2A-8718-9F23451CAAF3}"/>
              </a:ext>
            </a:extLst>
          </p:cNvPr>
          <p:cNvPicPr/>
          <p:nvPr/>
        </p:nvPicPr>
        <p:blipFill>
          <a:blip r:embed="rId2"/>
          <a:stretch>
            <a:fillRect/>
          </a:stretch>
        </p:blipFill>
        <p:spPr>
          <a:xfrm>
            <a:off x="1282148" y="477077"/>
            <a:ext cx="4813852" cy="3180521"/>
          </a:xfrm>
          <a:prstGeom prst="rect">
            <a:avLst/>
          </a:prstGeom>
        </p:spPr>
      </p:pic>
      <p:pic>
        <p:nvPicPr>
          <p:cNvPr id="3" name="Picture 2">
            <a:extLst>
              <a:ext uri="{FF2B5EF4-FFF2-40B4-BE49-F238E27FC236}">
                <a16:creationId xmlns:a16="http://schemas.microsoft.com/office/drawing/2014/main" id="{E9EF5183-A5D5-4266-8C20-C13E29F2D8FE}"/>
              </a:ext>
            </a:extLst>
          </p:cNvPr>
          <p:cNvPicPr/>
          <p:nvPr/>
        </p:nvPicPr>
        <p:blipFill>
          <a:blip r:embed="rId3">
            <a:extLst>
              <a:ext uri="{28A0092B-C50C-407E-A947-70E740481C1C}">
                <a14:useLocalDpi xmlns:a14="http://schemas.microsoft.com/office/drawing/2010/main" val="0"/>
              </a:ext>
            </a:extLst>
          </a:blip>
          <a:stretch>
            <a:fillRect/>
          </a:stretch>
        </p:blipFill>
        <p:spPr>
          <a:xfrm>
            <a:off x="6281530" y="477079"/>
            <a:ext cx="4813852" cy="3180522"/>
          </a:xfrm>
          <a:prstGeom prst="rect">
            <a:avLst/>
          </a:prstGeom>
        </p:spPr>
      </p:pic>
      <p:pic>
        <p:nvPicPr>
          <p:cNvPr id="4" name="Picture 3">
            <a:extLst>
              <a:ext uri="{FF2B5EF4-FFF2-40B4-BE49-F238E27FC236}">
                <a16:creationId xmlns:a16="http://schemas.microsoft.com/office/drawing/2014/main" id="{0A11295F-BEF9-45BB-8FF1-E426FB7760F7}"/>
              </a:ext>
            </a:extLst>
          </p:cNvPr>
          <p:cNvPicPr/>
          <p:nvPr/>
        </p:nvPicPr>
        <p:blipFill>
          <a:blip r:embed="rId4"/>
          <a:stretch>
            <a:fillRect/>
          </a:stretch>
        </p:blipFill>
        <p:spPr>
          <a:xfrm>
            <a:off x="4554605" y="3716084"/>
            <a:ext cx="3453849" cy="2664837"/>
          </a:xfrm>
          <a:prstGeom prst="rect">
            <a:avLst/>
          </a:prstGeom>
        </p:spPr>
      </p:pic>
    </p:spTree>
    <p:extLst>
      <p:ext uri="{BB962C8B-B14F-4D97-AF65-F5344CB8AC3E}">
        <p14:creationId xmlns:p14="http://schemas.microsoft.com/office/powerpoint/2010/main" val="4274335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04D6-DFAB-488D-ABAD-A7D5E1CF60C6}"/>
              </a:ext>
            </a:extLst>
          </p:cNvPr>
          <p:cNvSpPr>
            <a:spLocks noGrp="1"/>
          </p:cNvSpPr>
          <p:nvPr>
            <p:ph type="title"/>
          </p:nvPr>
        </p:nvSpPr>
        <p:spPr/>
        <p:txBody>
          <a:bodyPr/>
          <a:lstStyle/>
          <a:p>
            <a:pPr algn="ctr"/>
            <a:r>
              <a:rPr lang="en-US" dirty="0"/>
              <a:t>Moving Average</a:t>
            </a:r>
          </a:p>
        </p:txBody>
      </p:sp>
      <p:sp>
        <p:nvSpPr>
          <p:cNvPr id="5" name="Rectangle 4">
            <a:extLst>
              <a:ext uri="{FF2B5EF4-FFF2-40B4-BE49-F238E27FC236}">
                <a16:creationId xmlns:a16="http://schemas.microsoft.com/office/drawing/2014/main" id="{1163A7C5-0466-47DD-9C41-FA8F79CFD16B}"/>
              </a:ext>
            </a:extLst>
          </p:cNvPr>
          <p:cNvSpPr/>
          <p:nvPr/>
        </p:nvSpPr>
        <p:spPr>
          <a:xfrm>
            <a:off x="871993" y="1865317"/>
            <a:ext cx="10657398" cy="3970318"/>
          </a:xfrm>
          <a:prstGeom prst="rect">
            <a:avLst/>
          </a:prstGeom>
        </p:spPr>
        <p:txBody>
          <a:bodyPr wrap="square">
            <a:spAutoFit/>
          </a:bodyPr>
          <a:lstStyle/>
          <a:p>
            <a:r>
              <a:rPr lang="en-US" dirty="0">
                <a:solidFill>
                  <a:srgbClr val="333333"/>
                </a:solidFill>
                <a:latin typeface="Merriweather"/>
              </a:rPr>
              <a:t>Rather than using past values of the forecast variable in a regression, a moving average model uses past forecast errors in a regression-like model.</a:t>
            </a:r>
          </a:p>
          <a:p>
            <a:endParaRPr lang="en-US" dirty="0">
              <a:solidFill>
                <a:srgbClr val="333333"/>
              </a:solidFill>
              <a:latin typeface="Merriweather"/>
            </a:endParaRPr>
          </a:p>
          <a:p>
            <a:endParaRPr lang="en-US" dirty="0">
              <a:solidFill>
                <a:srgbClr val="333333"/>
              </a:solidFill>
              <a:latin typeface="Merriweather"/>
            </a:endParaRPr>
          </a:p>
          <a:p>
            <a:endParaRPr lang="en-US" dirty="0"/>
          </a:p>
          <a:p>
            <a:endParaRPr lang="en-US" dirty="0"/>
          </a:p>
          <a:p>
            <a:r>
              <a:rPr lang="en-US" dirty="0"/>
              <a:t>where </a:t>
            </a:r>
            <a:r>
              <a:rPr lang="en-US" dirty="0" err="1"/>
              <a:t>εt</a:t>
            </a:r>
            <a:r>
              <a:rPr lang="en-US" dirty="0"/>
              <a:t> is white noise. We refer to this as an </a:t>
            </a:r>
            <a:r>
              <a:rPr lang="en-US" b="1" dirty="0"/>
              <a:t>MA(</a:t>
            </a:r>
            <a:r>
              <a:rPr lang="en-US" dirty="0"/>
              <a:t>q</a:t>
            </a:r>
            <a:r>
              <a:rPr lang="en-US" b="1" dirty="0"/>
              <a:t>) model</a:t>
            </a:r>
            <a:r>
              <a:rPr lang="en-US" dirty="0"/>
              <a:t>, a moving average model of order qq. Of course, we do not </a:t>
            </a:r>
            <a:r>
              <a:rPr lang="en-US" i="1" dirty="0"/>
              <a:t>observe</a:t>
            </a:r>
            <a:r>
              <a:rPr lang="en-US" dirty="0"/>
              <a:t> the values of </a:t>
            </a:r>
            <a:r>
              <a:rPr lang="en-US" dirty="0" err="1"/>
              <a:t>εt</a:t>
            </a:r>
            <a:r>
              <a:rPr lang="en-US" dirty="0"/>
              <a:t>, so it is not really a regression in the usual sense.</a:t>
            </a:r>
          </a:p>
          <a:p>
            <a:r>
              <a:rPr lang="en-US" dirty="0"/>
              <a:t>Notice that each value of </a:t>
            </a:r>
            <a:r>
              <a:rPr lang="en-US" dirty="0" err="1"/>
              <a:t>yt</a:t>
            </a:r>
            <a:r>
              <a:rPr lang="en-US" dirty="0"/>
              <a:t> can be thought of as a weighted moving average of the past few forecast errors. However, moving average </a:t>
            </a:r>
            <a:r>
              <a:rPr lang="en-US" i="1" dirty="0"/>
              <a:t>models</a:t>
            </a:r>
            <a:r>
              <a:rPr lang="en-US" dirty="0"/>
              <a:t> should not be confused with the moving average </a:t>
            </a:r>
            <a:r>
              <a:rPr lang="en-US" i="1" dirty="0"/>
              <a:t>smoothing</a:t>
            </a:r>
            <a:r>
              <a:rPr lang="en-US" dirty="0"/>
              <a:t>. A moving average model is used for forecasting future values, while moving average smoothing is used for estimating the trend-cycle of past values.</a:t>
            </a:r>
          </a:p>
          <a:p>
            <a:endParaRPr lang="en-US" dirty="0"/>
          </a:p>
          <a:p>
            <a:pPr algn="just" fontAlgn="base"/>
            <a:endParaRPr lang="en-US" b="0" dirty="0">
              <a:solidFill>
                <a:srgbClr val="555555"/>
              </a:solidFill>
              <a:effectLst/>
              <a:latin typeface="Helvetica Neue"/>
            </a:endParaRPr>
          </a:p>
        </p:txBody>
      </p:sp>
      <p:pic>
        <p:nvPicPr>
          <p:cNvPr id="8" name="Picture 7">
            <a:extLst>
              <a:ext uri="{FF2B5EF4-FFF2-40B4-BE49-F238E27FC236}">
                <a16:creationId xmlns:a16="http://schemas.microsoft.com/office/drawing/2014/main" id="{2BC87625-E3FA-44B1-A3C0-6C33156B436D}"/>
              </a:ext>
            </a:extLst>
          </p:cNvPr>
          <p:cNvPicPr>
            <a:picLocks noChangeAspect="1"/>
          </p:cNvPicPr>
          <p:nvPr/>
        </p:nvPicPr>
        <p:blipFill>
          <a:blip r:embed="rId2"/>
          <a:stretch>
            <a:fillRect/>
          </a:stretch>
        </p:blipFill>
        <p:spPr>
          <a:xfrm>
            <a:off x="2117406" y="2646707"/>
            <a:ext cx="8018147" cy="901562"/>
          </a:xfrm>
          <a:prstGeom prst="rect">
            <a:avLst/>
          </a:prstGeom>
        </p:spPr>
      </p:pic>
    </p:spTree>
    <p:extLst>
      <p:ext uri="{BB962C8B-B14F-4D97-AF65-F5344CB8AC3E}">
        <p14:creationId xmlns:p14="http://schemas.microsoft.com/office/powerpoint/2010/main" val="104813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21D7C5-D566-4578-A90B-529F17677CB6}"/>
              </a:ext>
            </a:extLst>
          </p:cNvPr>
          <p:cNvPicPr/>
          <p:nvPr/>
        </p:nvPicPr>
        <p:blipFill>
          <a:blip r:embed="rId2"/>
          <a:stretch>
            <a:fillRect/>
          </a:stretch>
        </p:blipFill>
        <p:spPr>
          <a:xfrm>
            <a:off x="1791956" y="498419"/>
            <a:ext cx="8608088" cy="5425301"/>
          </a:xfrm>
          <a:prstGeom prst="rect">
            <a:avLst/>
          </a:prstGeom>
        </p:spPr>
      </p:pic>
    </p:spTree>
    <p:extLst>
      <p:ext uri="{BB962C8B-B14F-4D97-AF65-F5344CB8AC3E}">
        <p14:creationId xmlns:p14="http://schemas.microsoft.com/office/powerpoint/2010/main" val="441546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E61B3-15F4-4E98-BAAC-60B8A0F88B10}"/>
              </a:ext>
            </a:extLst>
          </p:cNvPr>
          <p:cNvPicPr/>
          <p:nvPr/>
        </p:nvPicPr>
        <p:blipFill>
          <a:blip r:embed="rId2"/>
          <a:stretch>
            <a:fillRect/>
          </a:stretch>
        </p:blipFill>
        <p:spPr>
          <a:xfrm>
            <a:off x="0" y="460527"/>
            <a:ext cx="6430617" cy="5714986"/>
          </a:xfrm>
          <a:prstGeom prst="rect">
            <a:avLst/>
          </a:prstGeom>
        </p:spPr>
      </p:pic>
      <p:pic>
        <p:nvPicPr>
          <p:cNvPr id="3" name="Picture 2">
            <a:extLst>
              <a:ext uri="{FF2B5EF4-FFF2-40B4-BE49-F238E27FC236}">
                <a16:creationId xmlns:a16="http://schemas.microsoft.com/office/drawing/2014/main" id="{D8EADCD9-0E8A-4930-9524-B7433C726B26}"/>
              </a:ext>
            </a:extLst>
          </p:cNvPr>
          <p:cNvPicPr/>
          <p:nvPr/>
        </p:nvPicPr>
        <p:blipFill>
          <a:blip r:embed="rId3"/>
          <a:stretch>
            <a:fillRect/>
          </a:stretch>
        </p:blipFill>
        <p:spPr>
          <a:xfrm>
            <a:off x="5244549" y="989136"/>
            <a:ext cx="6947451" cy="4006933"/>
          </a:xfrm>
          <a:prstGeom prst="rect">
            <a:avLst/>
          </a:prstGeom>
        </p:spPr>
      </p:pic>
    </p:spTree>
    <p:extLst>
      <p:ext uri="{BB962C8B-B14F-4D97-AF65-F5344CB8AC3E}">
        <p14:creationId xmlns:p14="http://schemas.microsoft.com/office/powerpoint/2010/main" val="2949532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C1C82-0B39-46C5-BC0E-B985007C72EA}"/>
              </a:ext>
            </a:extLst>
          </p:cNvPr>
          <p:cNvPicPr/>
          <p:nvPr/>
        </p:nvPicPr>
        <p:blipFill rotWithShape="1">
          <a:blip r:embed="rId2"/>
          <a:srcRect l="18018" r="18143"/>
          <a:stretch/>
        </p:blipFill>
        <p:spPr>
          <a:xfrm>
            <a:off x="914400" y="381179"/>
            <a:ext cx="5035826" cy="5608804"/>
          </a:xfrm>
          <a:prstGeom prst="rect">
            <a:avLst/>
          </a:prstGeom>
        </p:spPr>
      </p:pic>
      <p:pic>
        <p:nvPicPr>
          <p:cNvPr id="3" name="Picture 2">
            <a:extLst>
              <a:ext uri="{FF2B5EF4-FFF2-40B4-BE49-F238E27FC236}">
                <a16:creationId xmlns:a16="http://schemas.microsoft.com/office/drawing/2014/main" id="{B67FDCC4-473A-44EB-B0F4-A723949DECB7}"/>
              </a:ext>
            </a:extLst>
          </p:cNvPr>
          <p:cNvPicPr/>
          <p:nvPr/>
        </p:nvPicPr>
        <p:blipFill>
          <a:blip r:embed="rId3"/>
          <a:stretch>
            <a:fillRect/>
          </a:stretch>
        </p:blipFill>
        <p:spPr>
          <a:xfrm>
            <a:off x="5950226" y="1095796"/>
            <a:ext cx="5943600" cy="4179570"/>
          </a:xfrm>
          <a:prstGeom prst="rect">
            <a:avLst/>
          </a:prstGeom>
        </p:spPr>
      </p:pic>
    </p:spTree>
    <p:extLst>
      <p:ext uri="{BB962C8B-B14F-4D97-AF65-F5344CB8AC3E}">
        <p14:creationId xmlns:p14="http://schemas.microsoft.com/office/powerpoint/2010/main" val="241723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CD327-3A71-4901-B06F-1D856A9A2FD4}"/>
              </a:ext>
            </a:extLst>
          </p:cNvPr>
          <p:cNvSpPr>
            <a:spLocks noGrp="1"/>
          </p:cNvSpPr>
          <p:nvPr>
            <p:ph type="title"/>
          </p:nvPr>
        </p:nvSpPr>
        <p:spPr>
          <a:xfrm>
            <a:off x="1097280" y="286603"/>
            <a:ext cx="10058400" cy="747067"/>
          </a:xfrm>
        </p:spPr>
        <p:txBody>
          <a:bodyPr/>
          <a:lstStyle/>
          <a:p>
            <a:pPr algn="ctr"/>
            <a:r>
              <a:rPr lang="en-US" dirty="0"/>
              <a:t>Decomposition </a:t>
            </a:r>
          </a:p>
        </p:txBody>
      </p:sp>
      <p:sp>
        <p:nvSpPr>
          <p:cNvPr id="4" name="Rectangle 3">
            <a:extLst>
              <a:ext uri="{FF2B5EF4-FFF2-40B4-BE49-F238E27FC236}">
                <a16:creationId xmlns:a16="http://schemas.microsoft.com/office/drawing/2014/main" id="{05AF2F10-7A7E-492C-9D1B-516E24DC156B}"/>
              </a:ext>
            </a:extLst>
          </p:cNvPr>
          <p:cNvSpPr/>
          <p:nvPr/>
        </p:nvSpPr>
        <p:spPr>
          <a:xfrm>
            <a:off x="980661" y="1059879"/>
            <a:ext cx="10230678" cy="2369121"/>
          </a:xfrm>
          <a:prstGeom prst="rect">
            <a:avLst/>
          </a:prstGeom>
        </p:spPr>
        <p:txBody>
          <a:bodyPr wrap="square">
            <a:spAutoFit/>
          </a:bodyPr>
          <a:lstStyle/>
          <a:p>
            <a:pPr marL="285750" indent="-285750" algn="just" fontAlgn="base">
              <a:buFont typeface="Arial" panose="020B0604020202020204" pitchFamily="34" charset="0"/>
              <a:buChar char="•"/>
            </a:pPr>
            <a:r>
              <a:rPr lang="en-US" sz="2400" dirty="0">
                <a:solidFill>
                  <a:srgbClr val="555555"/>
                </a:solidFill>
                <a:latin typeface="Helvetica Neue"/>
              </a:rPr>
              <a:t>Time series decomposition involves thinking of a series as a combination of level, trend, seasonality, and noise components.</a:t>
            </a:r>
          </a:p>
          <a:p>
            <a:pPr algn="just" fontAlgn="base"/>
            <a:endParaRPr lang="en-US" sz="2400" dirty="0">
              <a:solidFill>
                <a:srgbClr val="555555"/>
              </a:solidFill>
              <a:latin typeface="Helvetica Neue"/>
            </a:endParaRPr>
          </a:p>
          <a:p>
            <a:pPr marL="285750" indent="-285750" algn="just" fontAlgn="base">
              <a:buFont typeface="Arial" panose="020B0604020202020204" pitchFamily="34" charset="0"/>
              <a:buChar char="•"/>
            </a:pPr>
            <a:r>
              <a:rPr lang="en-US" sz="2400" dirty="0">
                <a:solidFill>
                  <a:srgbClr val="555555"/>
                </a:solidFill>
                <a:latin typeface="Helvetica Neue"/>
              </a:rPr>
              <a:t>Decomposition provides a useful abstract model for thinking about time series generally and for better understanding problems during time series analysis and forecasting.</a:t>
            </a:r>
            <a:endParaRPr lang="en-US" sz="2400" b="0" dirty="0">
              <a:solidFill>
                <a:srgbClr val="555555"/>
              </a:solidFill>
              <a:effectLst/>
              <a:latin typeface="Helvetica Neue"/>
            </a:endParaRPr>
          </a:p>
        </p:txBody>
      </p:sp>
      <p:pic>
        <p:nvPicPr>
          <p:cNvPr id="5" name="Picture 4">
            <a:extLst>
              <a:ext uri="{FF2B5EF4-FFF2-40B4-BE49-F238E27FC236}">
                <a16:creationId xmlns:a16="http://schemas.microsoft.com/office/drawing/2014/main" id="{AA225CED-97BE-4D80-B461-7F3E643372A6}"/>
              </a:ext>
            </a:extLst>
          </p:cNvPr>
          <p:cNvPicPr>
            <a:picLocks noChangeAspect="1"/>
          </p:cNvPicPr>
          <p:nvPr/>
        </p:nvPicPr>
        <p:blipFill>
          <a:blip r:embed="rId2"/>
          <a:stretch>
            <a:fillRect/>
          </a:stretch>
        </p:blipFill>
        <p:spPr>
          <a:xfrm>
            <a:off x="3405808" y="3429000"/>
            <a:ext cx="5697109" cy="3256721"/>
          </a:xfrm>
          <a:prstGeom prst="rect">
            <a:avLst/>
          </a:prstGeom>
        </p:spPr>
      </p:pic>
    </p:spTree>
    <p:extLst>
      <p:ext uri="{BB962C8B-B14F-4D97-AF65-F5344CB8AC3E}">
        <p14:creationId xmlns:p14="http://schemas.microsoft.com/office/powerpoint/2010/main" val="2834954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7F8A4-9574-4397-9932-E3E060030342}"/>
              </a:ext>
            </a:extLst>
          </p:cNvPr>
          <p:cNvPicPr/>
          <p:nvPr/>
        </p:nvPicPr>
        <p:blipFill rotWithShape="1">
          <a:blip r:embed="rId2"/>
          <a:srcRect b="51374"/>
          <a:stretch/>
        </p:blipFill>
        <p:spPr>
          <a:xfrm>
            <a:off x="531839" y="419308"/>
            <a:ext cx="6039485" cy="3635858"/>
          </a:xfrm>
          <a:prstGeom prst="rect">
            <a:avLst/>
          </a:prstGeom>
        </p:spPr>
      </p:pic>
      <p:pic>
        <p:nvPicPr>
          <p:cNvPr id="4" name="Picture 3">
            <a:extLst>
              <a:ext uri="{FF2B5EF4-FFF2-40B4-BE49-F238E27FC236}">
                <a16:creationId xmlns:a16="http://schemas.microsoft.com/office/drawing/2014/main" id="{5152F712-C81B-4E32-A4DB-1F09783D4C71}"/>
              </a:ext>
            </a:extLst>
          </p:cNvPr>
          <p:cNvPicPr/>
          <p:nvPr/>
        </p:nvPicPr>
        <p:blipFill rotWithShape="1">
          <a:blip r:embed="rId2"/>
          <a:srcRect t="49999" b="508"/>
          <a:stretch/>
        </p:blipFill>
        <p:spPr>
          <a:xfrm>
            <a:off x="6096000" y="354495"/>
            <a:ext cx="6039485" cy="3700671"/>
          </a:xfrm>
          <a:prstGeom prst="rect">
            <a:avLst/>
          </a:prstGeom>
        </p:spPr>
      </p:pic>
    </p:spTree>
    <p:extLst>
      <p:ext uri="{BB962C8B-B14F-4D97-AF65-F5344CB8AC3E}">
        <p14:creationId xmlns:p14="http://schemas.microsoft.com/office/powerpoint/2010/main" val="1918737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E9814-4A76-4670-A226-56AFE16F7A1B}"/>
              </a:ext>
            </a:extLst>
          </p:cNvPr>
          <p:cNvPicPr/>
          <p:nvPr/>
        </p:nvPicPr>
        <p:blipFill rotWithShape="1">
          <a:blip r:embed="rId2"/>
          <a:srcRect b="50000"/>
          <a:stretch/>
        </p:blipFill>
        <p:spPr>
          <a:xfrm>
            <a:off x="731024" y="376444"/>
            <a:ext cx="5643272" cy="3940451"/>
          </a:xfrm>
          <a:prstGeom prst="rect">
            <a:avLst/>
          </a:prstGeom>
        </p:spPr>
      </p:pic>
      <p:pic>
        <p:nvPicPr>
          <p:cNvPr id="4" name="Picture 3">
            <a:extLst>
              <a:ext uri="{FF2B5EF4-FFF2-40B4-BE49-F238E27FC236}">
                <a16:creationId xmlns:a16="http://schemas.microsoft.com/office/drawing/2014/main" id="{7EDFA551-5DEC-4049-B9FA-48BD6C403A9E}"/>
              </a:ext>
            </a:extLst>
          </p:cNvPr>
          <p:cNvPicPr>
            <a:picLocks noChangeAspect="1"/>
          </p:cNvPicPr>
          <p:nvPr/>
        </p:nvPicPr>
        <p:blipFill>
          <a:blip r:embed="rId3"/>
          <a:stretch>
            <a:fillRect/>
          </a:stretch>
        </p:blipFill>
        <p:spPr>
          <a:xfrm>
            <a:off x="6467061" y="2248707"/>
            <a:ext cx="5543550" cy="3920802"/>
          </a:xfrm>
          <a:prstGeom prst="rect">
            <a:avLst/>
          </a:prstGeom>
        </p:spPr>
      </p:pic>
    </p:spTree>
    <p:extLst>
      <p:ext uri="{BB962C8B-B14F-4D97-AF65-F5344CB8AC3E}">
        <p14:creationId xmlns:p14="http://schemas.microsoft.com/office/powerpoint/2010/main" val="408138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DAB81-949E-4627-BC2B-610DAB83ACE7}"/>
              </a:ext>
            </a:extLst>
          </p:cNvPr>
          <p:cNvPicPr>
            <a:picLocks noChangeAspect="1"/>
          </p:cNvPicPr>
          <p:nvPr/>
        </p:nvPicPr>
        <p:blipFill>
          <a:blip r:embed="rId2"/>
          <a:stretch>
            <a:fillRect/>
          </a:stretch>
        </p:blipFill>
        <p:spPr>
          <a:xfrm>
            <a:off x="561974" y="240194"/>
            <a:ext cx="5883546" cy="3960743"/>
          </a:xfrm>
          <a:prstGeom prst="rect">
            <a:avLst/>
          </a:prstGeom>
        </p:spPr>
      </p:pic>
      <p:pic>
        <p:nvPicPr>
          <p:cNvPr id="4" name="Picture 3">
            <a:extLst>
              <a:ext uri="{FF2B5EF4-FFF2-40B4-BE49-F238E27FC236}">
                <a16:creationId xmlns:a16="http://schemas.microsoft.com/office/drawing/2014/main" id="{889A3F94-874B-4DE1-AFB3-F2DAC1F4056B}"/>
              </a:ext>
            </a:extLst>
          </p:cNvPr>
          <p:cNvPicPr>
            <a:picLocks noChangeAspect="1"/>
          </p:cNvPicPr>
          <p:nvPr/>
        </p:nvPicPr>
        <p:blipFill>
          <a:blip r:embed="rId3"/>
          <a:stretch>
            <a:fillRect/>
          </a:stretch>
        </p:blipFill>
        <p:spPr>
          <a:xfrm>
            <a:off x="6445520" y="-2485"/>
            <a:ext cx="5534025" cy="4114800"/>
          </a:xfrm>
          <a:prstGeom prst="rect">
            <a:avLst/>
          </a:prstGeom>
        </p:spPr>
      </p:pic>
      <p:pic>
        <p:nvPicPr>
          <p:cNvPr id="5" name="Picture 4">
            <a:extLst>
              <a:ext uri="{FF2B5EF4-FFF2-40B4-BE49-F238E27FC236}">
                <a16:creationId xmlns:a16="http://schemas.microsoft.com/office/drawing/2014/main" id="{60792CA7-2A28-4FBD-BD2B-DEF40C4D70C7}"/>
              </a:ext>
            </a:extLst>
          </p:cNvPr>
          <p:cNvPicPr/>
          <p:nvPr/>
        </p:nvPicPr>
        <p:blipFill rotWithShape="1">
          <a:blip r:embed="rId4"/>
          <a:srcRect b="47705"/>
          <a:stretch/>
        </p:blipFill>
        <p:spPr>
          <a:xfrm>
            <a:off x="441459" y="3697356"/>
            <a:ext cx="6124575" cy="4001783"/>
          </a:xfrm>
          <a:prstGeom prst="rect">
            <a:avLst/>
          </a:prstGeom>
        </p:spPr>
      </p:pic>
      <p:pic>
        <p:nvPicPr>
          <p:cNvPr id="6" name="Picture 5">
            <a:extLst>
              <a:ext uri="{FF2B5EF4-FFF2-40B4-BE49-F238E27FC236}">
                <a16:creationId xmlns:a16="http://schemas.microsoft.com/office/drawing/2014/main" id="{64CFD7B8-C5E7-438B-9368-F18F3F8D6D8A}"/>
              </a:ext>
            </a:extLst>
          </p:cNvPr>
          <p:cNvPicPr/>
          <p:nvPr/>
        </p:nvPicPr>
        <p:blipFill rotWithShape="1">
          <a:blip r:embed="rId4"/>
          <a:srcRect t="52641"/>
          <a:stretch/>
        </p:blipFill>
        <p:spPr>
          <a:xfrm>
            <a:off x="6210502" y="3564835"/>
            <a:ext cx="6124575" cy="3624097"/>
          </a:xfrm>
          <a:prstGeom prst="rect">
            <a:avLst/>
          </a:prstGeom>
        </p:spPr>
      </p:pic>
    </p:spTree>
    <p:extLst>
      <p:ext uri="{BB962C8B-B14F-4D97-AF65-F5344CB8AC3E}">
        <p14:creationId xmlns:p14="http://schemas.microsoft.com/office/powerpoint/2010/main" val="2726007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49477" y="255675"/>
            <a:ext cx="10058400" cy="791247"/>
          </a:xfrm>
        </p:spPr>
        <p:txBody>
          <a:bodyPr>
            <a:normAutofit/>
          </a:bodyPr>
          <a:lstStyle/>
          <a:p>
            <a:pPr algn="ctr"/>
            <a:r>
              <a:rPr lang="en-US" sz="3600" dirty="0">
                <a:solidFill>
                  <a:srgbClr val="FFFFFF"/>
                </a:solidFill>
              </a:rPr>
              <a:t>TABLES OF CONTENT</a:t>
            </a:r>
          </a:p>
        </p:txBody>
      </p:sp>
      <p:sp>
        <p:nvSpPr>
          <p:cNvPr id="4" name="TextBox 3">
            <a:extLst>
              <a:ext uri="{FF2B5EF4-FFF2-40B4-BE49-F238E27FC236}">
                <a16:creationId xmlns:a16="http://schemas.microsoft.com/office/drawing/2014/main" id="{EE24168F-7CC7-4AAF-9D9A-EB190822735B}"/>
              </a:ext>
            </a:extLst>
          </p:cNvPr>
          <p:cNvSpPr txBox="1"/>
          <p:nvPr/>
        </p:nvSpPr>
        <p:spPr>
          <a:xfrm>
            <a:off x="318052" y="1192696"/>
            <a:ext cx="11211339" cy="2862322"/>
          </a:xfrm>
          <a:prstGeom prst="rect">
            <a:avLst/>
          </a:prstGeom>
          <a:noFill/>
        </p:spPr>
        <p:txBody>
          <a:bodyPr wrap="square" rtlCol="0">
            <a:spAutoFit/>
          </a:bodyPr>
          <a:lstStyle/>
          <a:p>
            <a:pPr marL="285750" indent="-285750">
              <a:buFont typeface="Arial" panose="020B0604020202020204" pitchFamily="34" charset="0"/>
              <a:buChar char="•"/>
            </a:pPr>
            <a:r>
              <a:rPr lang="en-US" sz="3600" dirty="0"/>
              <a:t>Abstract &amp; Objective</a:t>
            </a:r>
          </a:p>
          <a:p>
            <a:pPr marL="285750" indent="-285750">
              <a:buFont typeface="Arial" panose="020B0604020202020204" pitchFamily="34" charset="0"/>
              <a:buChar char="•"/>
            </a:pPr>
            <a:r>
              <a:rPr lang="en-US" sz="3600" dirty="0"/>
              <a:t>Data Description and Preparation</a:t>
            </a:r>
          </a:p>
          <a:p>
            <a:pPr marL="285750" indent="-285750">
              <a:buFont typeface="Arial" panose="020B0604020202020204" pitchFamily="34" charset="0"/>
              <a:buChar char="•"/>
            </a:pPr>
            <a:r>
              <a:rPr lang="en-US" sz="3600" dirty="0"/>
              <a:t>Data Exploration</a:t>
            </a:r>
          </a:p>
          <a:p>
            <a:pPr marL="285750" indent="-285750">
              <a:buFont typeface="Arial" panose="020B0604020202020204" pitchFamily="34" charset="0"/>
              <a:buChar char="•"/>
            </a:pPr>
            <a:r>
              <a:rPr lang="en-US" sz="3600" dirty="0"/>
              <a:t>Forecasting models</a:t>
            </a:r>
          </a:p>
          <a:p>
            <a:pPr marL="285750" indent="-285750">
              <a:buFont typeface="Arial" panose="020B0604020202020204" pitchFamily="34" charset="0"/>
              <a:buChar char="•"/>
            </a:pPr>
            <a:r>
              <a:rPr lang="en-US" sz="3600" dirty="0"/>
              <a:t>Conclusion</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F539E-597E-49B4-9EB5-87C204399DEF}"/>
              </a:ext>
            </a:extLst>
          </p:cNvPr>
          <p:cNvSpPr>
            <a:spLocks noGrp="1"/>
          </p:cNvSpPr>
          <p:nvPr>
            <p:ph type="title"/>
          </p:nvPr>
        </p:nvSpPr>
        <p:spPr>
          <a:xfrm>
            <a:off x="1097280" y="286604"/>
            <a:ext cx="10058400" cy="866336"/>
          </a:xfrm>
        </p:spPr>
        <p:txBody>
          <a:bodyPr/>
          <a:lstStyle/>
          <a:p>
            <a:pPr algn="ctr"/>
            <a:r>
              <a:rPr lang="en-US" dirty="0"/>
              <a:t>Holts Exponential Smoothing</a:t>
            </a:r>
          </a:p>
        </p:txBody>
      </p:sp>
      <p:pic>
        <p:nvPicPr>
          <p:cNvPr id="5" name="Picture 4">
            <a:extLst>
              <a:ext uri="{FF2B5EF4-FFF2-40B4-BE49-F238E27FC236}">
                <a16:creationId xmlns:a16="http://schemas.microsoft.com/office/drawing/2014/main" id="{B747B78E-2EFF-458B-81D7-FFA3707B24FB}"/>
              </a:ext>
            </a:extLst>
          </p:cNvPr>
          <p:cNvPicPr>
            <a:picLocks noChangeAspect="1"/>
          </p:cNvPicPr>
          <p:nvPr/>
        </p:nvPicPr>
        <p:blipFill rotWithShape="1">
          <a:blip r:embed="rId2"/>
          <a:srcRect t="7941"/>
          <a:stretch/>
        </p:blipFill>
        <p:spPr>
          <a:xfrm>
            <a:off x="1861930" y="1402155"/>
            <a:ext cx="8468139" cy="4837938"/>
          </a:xfrm>
          <a:prstGeom prst="rect">
            <a:avLst/>
          </a:prstGeom>
        </p:spPr>
      </p:pic>
    </p:spTree>
    <p:extLst>
      <p:ext uri="{BB962C8B-B14F-4D97-AF65-F5344CB8AC3E}">
        <p14:creationId xmlns:p14="http://schemas.microsoft.com/office/powerpoint/2010/main" val="1355127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39A20E-DDD3-4E12-A76F-524F6F846808}"/>
              </a:ext>
            </a:extLst>
          </p:cNvPr>
          <p:cNvPicPr/>
          <p:nvPr/>
        </p:nvPicPr>
        <p:blipFill>
          <a:blip r:embed="rId2"/>
          <a:stretch>
            <a:fillRect/>
          </a:stretch>
        </p:blipFill>
        <p:spPr>
          <a:xfrm>
            <a:off x="791817" y="552740"/>
            <a:ext cx="5943600" cy="4135755"/>
          </a:xfrm>
          <a:prstGeom prst="rect">
            <a:avLst/>
          </a:prstGeom>
        </p:spPr>
      </p:pic>
      <p:pic>
        <p:nvPicPr>
          <p:cNvPr id="3" name="Picture 2">
            <a:extLst>
              <a:ext uri="{FF2B5EF4-FFF2-40B4-BE49-F238E27FC236}">
                <a16:creationId xmlns:a16="http://schemas.microsoft.com/office/drawing/2014/main" id="{661EB08F-84CA-4FED-8580-F873604E68EE}"/>
              </a:ext>
            </a:extLst>
          </p:cNvPr>
          <p:cNvPicPr/>
          <p:nvPr/>
        </p:nvPicPr>
        <p:blipFill>
          <a:blip r:embed="rId3"/>
          <a:stretch>
            <a:fillRect/>
          </a:stretch>
        </p:blipFill>
        <p:spPr>
          <a:xfrm>
            <a:off x="6248400" y="552740"/>
            <a:ext cx="5943600" cy="4135755"/>
          </a:xfrm>
          <a:prstGeom prst="rect">
            <a:avLst/>
          </a:prstGeom>
        </p:spPr>
      </p:pic>
    </p:spTree>
    <p:extLst>
      <p:ext uri="{BB962C8B-B14F-4D97-AF65-F5344CB8AC3E}">
        <p14:creationId xmlns:p14="http://schemas.microsoft.com/office/powerpoint/2010/main" val="1337994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6299B7-F2E5-4C55-B4A2-CDE0FE99A6F7}"/>
              </a:ext>
            </a:extLst>
          </p:cNvPr>
          <p:cNvPicPr/>
          <p:nvPr/>
        </p:nvPicPr>
        <p:blipFill>
          <a:blip r:embed="rId2"/>
          <a:stretch>
            <a:fillRect/>
          </a:stretch>
        </p:blipFill>
        <p:spPr>
          <a:xfrm>
            <a:off x="1056861" y="631589"/>
            <a:ext cx="5476461" cy="4349115"/>
          </a:xfrm>
          <a:prstGeom prst="rect">
            <a:avLst/>
          </a:prstGeom>
        </p:spPr>
      </p:pic>
      <p:pic>
        <p:nvPicPr>
          <p:cNvPr id="3" name="Picture 2">
            <a:extLst>
              <a:ext uri="{FF2B5EF4-FFF2-40B4-BE49-F238E27FC236}">
                <a16:creationId xmlns:a16="http://schemas.microsoft.com/office/drawing/2014/main" id="{30E14951-4F64-4772-875E-C486E6CF4400}"/>
              </a:ext>
            </a:extLst>
          </p:cNvPr>
          <p:cNvPicPr/>
          <p:nvPr/>
        </p:nvPicPr>
        <p:blipFill>
          <a:blip r:embed="rId3"/>
          <a:stretch>
            <a:fillRect/>
          </a:stretch>
        </p:blipFill>
        <p:spPr>
          <a:xfrm>
            <a:off x="6665843" y="503582"/>
            <a:ext cx="5261114" cy="4477121"/>
          </a:xfrm>
          <a:prstGeom prst="rect">
            <a:avLst/>
          </a:prstGeom>
        </p:spPr>
      </p:pic>
    </p:spTree>
    <p:extLst>
      <p:ext uri="{BB962C8B-B14F-4D97-AF65-F5344CB8AC3E}">
        <p14:creationId xmlns:p14="http://schemas.microsoft.com/office/powerpoint/2010/main" val="1141860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BD35-A787-43BE-A626-DD7C78C6122A}"/>
              </a:ext>
            </a:extLst>
          </p:cNvPr>
          <p:cNvSpPr>
            <a:spLocks noGrp="1"/>
          </p:cNvSpPr>
          <p:nvPr>
            <p:ph type="title"/>
          </p:nvPr>
        </p:nvSpPr>
        <p:spPr/>
        <p:txBody>
          <a:bodyPr/>
          <a:lstStyle/>
          <a:p>
            <a:pPr algn="ctr"/>
            <a:r>
              <a:rPr lang="en-US" dirty="0"/>
              <a:t>ARIMA</a:t>
            </a:r>
          </a:p>
        </p:txBody>
      </p:sp>
      <p:sp>
        <p:nvSpPr>
          <p:cNvPr id="5" name="Rectangle 4">
            <a:extLst>
              <a:ext uri="{FF2B5EF4-FFF2-40B4-BE49-F238E27FC236}">
                <a16:creationId xmlns:a16="http://schemas.microsoft.com/office/drawing/2014/main" id="{859A99F3-F431-41E3-A796-38653AD58CC7}"/>
              </a:ext>
            </a:extLst>
          </p:cNvPr>
          <p:cNvSpPr/>
          <p:nvPr/>
        </p:nvSpPr>
        <p:spPr>
          <a:xfrm>
            <a:off x="1192696" y="2227017"/>
            <a:ext cx="10058400" cy="3416320"/>
          </a:xfrm>
          <a:prstGeom prst="rect">
            <a:avLst/>
          </a:prstGeom>
        </p:spPr>
        <p:txBody>
          <a:bodyPr wrap="square">
            <a:spAutoFit/>
          </a:bodyPr>
          <a:lstStyle/>
          <a:p>
            <a:pPr algn="just"/>
            <a:r>
              <a:rPr lang="en-US" dirty="0">
                <a:solidFill>
                  <a:srgbClr val="333333"/>
                </a:solidFill>
                <a:latin typeface="Merriweather"/>
              </a:rPr>
              <a:t>A stationary time series is one whose properties do not depend on the time at which the series is observed. Thus, time series with trends, or with seasonality, are not stationary — the trend and seasonality will affect the value of the time series at different times. On the other hand, a white noise series is stationary — it does not matter when you observe it, it should look much the same at any point in time.</a:t>
            </a:r>
          </a:p>
          <a:p>
            <a:pPr algn="just"/>
            <a:endParaRPr lang="en-US" dirty="0">
              <a:solidFill>
                <a:srgbClr val="333333"/>
              </a:solidFill>
              <a:latin typeface="Merriweather"/>
            </a:endParaRPr>
          </a:p>
          <a:p>
            <a:pPr algn="just"/>
            <a:r>
              <a:rPr lang="en-US" dirty="0">
                <a:solidFill>
                  <a:srgbClr val="333333"/>
                </a:solidFill>
                <a:latin typeface="Merriweather"/>
              </a:rPr>
              <a:t>Some cases can be confusing — a time series with cyclic behaviour (but with no trend or seasonality) is stationary. This is because the cycles are not of a fixed length, so before we observe the series we cannot be sure where the peaks and troughs of the cycles will be.</a:t>
            </a:r>
          </a:p>
          <a:p>
            <a:pPr algn="just"/>
            <a:endParaRPr lang="en-US" dirty="0">
              <a:solidFill>
                <a:srgbClr val="333333"/>
              </a:solidFill>
              <a:latin typeface="Merriweather"/>
            </a:endParaRPr>
          </a:p>
          <a:p>
            <a:pPr algn="just"/>
            <a:r>
              <a:rPr lang="en-US" dirty="0">
                <a:solidFill>
                  <a:srgbClr val="333333"/>
                </a:solidFill>
                <a:latin typeface="Merriweather"/>
              </a:rPr>
              <a:t>In general, a stationary time series will have no predictable patterns in the long-term. Time plots will show the series to be roughly horizontal (although some cyclic behaviour is possible), with constant variance.</a:t>
            </a:r>
            <a:endParaRPr lang="en-US" b="0" i="0" dirty="0">
              <a:solidFill>
                <a:srgbClr val="333333"/>
              </a:solidFill>
              <a:effectLst/>
              <a:latin typeface="Merriweather"/>
            </a:endParaRPr>
          </a:p>
        </p:txBody>
      </p:sp>
    </p:spTree>
    <p:extLst>
      <p:ext uri="{BB962C8B-B14F-4D97-AF65-F5344CB8AC3E}">
        <p14:creationId xmlns:p14="http://schemas.microsoft.com/office/powerpoint/2010/main" val="714083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B1EB6A-35D7-4D5E-8874-591C092EBDC9}"/>
              </a:ext>
            </a:extLst>
          </p:cNvPr>
          <p:cNvPicPr/>
          <p:nvPr/>
        </p:nvPicPr>
        <p:blipFill>
          <a:blip r:embed="rId2"/>
          <a:stretch>
            <a:fillRect/>
          </a:stretch>
        </p:blipFill>
        <p:spPr>
          <a:xfrm>
            <a:off x="1881808" y="291549"/>
            <a:ext cx="8428383" cy="5532783"/>
          </a:xfrm>
          <a:prstGeom prst="rect">
            <a:avLst/>
          </a:prstGeom>
        </p:spPr>
      </p:pic>
    </p:spTree>
    <p:extLst>
      <p:ext uri="{BB962C8B-B14F-4D97-AF65-F5344CB8AC3E}">
        <p14:creationId xmlns:p14="http://schemas.microsoft.com/office/powerpoint/2010/main" val="78430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B5F507-B538-4A81-A143-39AF67FFA0B2}"/>
              </a:ext>
            </a:extLst>
          </p:cNvPr>
          <p:cNvPicPr/>
          <p:nvPr/>
        </p:nvPicPr>
        <p:blipFill>
          <a:blip r:embed="rId2"/>
          <a:stretch>
            <a:fillRect/>
          </a:stretch>
        </p:blipFill>
        <p:spPr>
          <a:xfrm>
            <a:off x="1136374" y="355199"/>
            <a:ext cx="4760843" cy="4375827"/>
          </a:xfrm>
          <a:prstGeom prst="rect">
            <a:avLst/>
          </a:prstGeom>
        </p:spPr>
      </p:pic>
      <p:pic>
        <p:nvPicPr>
          <p:cNvPr id="3" name="Picture 2">
            <a:extLst>
              <a:ext uri="{FF2B5EF4-FFF2-40B4-BE49-F238E27FC236}">
                <a16:creationId xmlns:a16="http://schemas.microsoft.com/office/drawing/2014/main" id="{16372AD3-B9B2-4847-9272-A03E2B1668B3}"/>
              </a:ext>
            </a:extLst>
          </p:cNvPr>
          <p:cNvPicPr/>
          <p:nvPr/>
        </p:nvPicPr>
        <p:blipFill>
          <a:blip r:embed="rId3"/>
          <a:stretch>
            <a:fillRect/>
          </a:stretch>
        </p:blipFill>
        <p:spPr>
          <a:xfrm>
            <a:off x="6294785" y="355199"/>
            <a:ext cx="5473145" cy="4230053"/>
          </a:xfrm>
          <a:prstGeom prst="rect">
            <a:avLst/>
          </a:prstGeom>
        </p:spPr>
      </p:pic>
    </p:spTree>
    <p:extLst>
      <p:ext uri="{BB962C8B-B14F-4D97-AF65-F5344CB8AC3E}">
        <p14:creationId xmlns:p14="http://schemas.microsoft.com/office/powerpoint/2010/main" val="3008281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6020C4-8EE5-495A-B925-EF563DAEC837}"/>
              </a:ext>
            </a:extLst>
          </p:cNvPr>
          <p:cNvPicPr/>
          <p:nvPr/>
        </p:nvPicPr>
        <p:blipFill rotWithShape="1">
          <a:blip r:embed="rId2"/>
          <a:srcRect l="19490" r="25291"/>
          <a:stretch/>
        </p:blipFill>
        <p:spPr>
          <a:xfrm>
            <a:off x="861390" y="966137"/>
            <a:ext cx="4678018" cy="4321479"/>
          </a:xfrm>
          <a:prstGeom prst="rect">
            <a:avLst/>
          </a:prstGeom>
        </p:spPr>
      </p:pic>
      <p:pic>
        <p:nvPicPr>
          <p:cNvPr id="4" name="Picture 3">
            <a:extLst>
              <a:ext uri="{FF2B5EF4-FFF2-40B4-BE49-F238E27FC236}">
                <a16:creationId xmlns:a16="http://schemas.microsoft.com/office/drawing/2014/main" id="{1C0EF796-2936-4D9A-B3F4-4B375E59F50D}"/>
              </a:ext>
            </a:extLst>
          </p:cNvPr>
          <p:cNvPicPr/>
          <p:nvPr/>
        </p:nvPicPr>
        <p:blipFill>
          <a:blip r:embed="rId3"/>
          <a:stretch>
            <a:fillRect/>
          </a:stretch>
        </p:blipFill>
        <p:spPr>
          <a:xfrm>
            <a:off x="5867400" y="553666"/>
            <a:ext cx="5943600" cy="4345940"/>
          </a:xfrm>
          <a:prstGeom prst="rect">
            <a:avLst/>
          </a:prstGeom>
        </p:spPr>
      </p:pic>
    </p:spTree>
    <p:extLst>
      <p:ext uri="{BB962C8B-B14F-4D97-AF65-F5344CB8AC3E}">
        <p14:creationId xmlns:p14="http://schemas.microsoft.com/office/powerpoint/2010/main" val="1739211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F03B-C237-40A3-8B97-6B6E5C16B119}"/>
              </a:ext>
            </a:extLst>
          </p:cNvPr>
          <p:cNvSpPr>
            <a:spLocks noGrp="1"/>
          </p:cNvSpPr>
          <p:nvPr>
            <p:ph type="title"/>
          </p:nvPr>
        </p:nvSpPr>
        <p:spPr>
          <a:xfrm>
            <a:off x="1097280" y="171377"/>
            <a:ext cx="10058400" cy="729771"/>
          </a:xfrm>
        </p:spPr>
        <p:txBody>
          <a:bodyPr>
            <a:normAutofit fontScale="90000"/>
          </a:bodyPr>
          <a:lstStyle/>
          <a:p>
            <a:pPr algn="ctr"/>
            <a:r>
              <a:rPr lang="en-US" dirty="0"/>
              <a:t>NON-SEASONAL BOX JENKINS </a:t>
            </a:r>
          </a:p>
        </p:txBody>
      </p:sp>
      <p:sp>
        <p:nvSpPr>
          <p:cNvPr id="3" name="Rectangle 2">
            <a:extLst>
              <a:ext uri="{FF2B5EF4-FFF2-40B4-BE49-F238E27FC236}">
                <a16:creationId xmlns:a16="http://schemas.microsoft.com/office/drawing/2014/main" id="{D7DA731E-201E-43F7-8ADD-4FFDE4F6D7B3}"/>
              </a:ext>
            </a:extLst>
          </p:cNvPr>
          <p:cNvSpPr/>
          <p:nvPr/>
        </p:nvSpPr>
        <p:spPr>
          <a:xfrm>
            <a:off x="1097280" y="1261696"/>
            <a:ext cx="10259833" cy="1477328"/>
          </a:xfrm>
          <a:prstGeom prst="rect">
            <a:avLst/>
          </a:prstGeom>
        </p:spPr>
        <p:txBody>
          <a:bodyPr wrap="square">
            <a:spAutoFit/>
          </a:bodyPr>
          <a:lstStyle/>
          <a:p>
            <a:r>
              <a:rPr lang="en-US" i="1" dirty="0">
                <a:solidFill>
                  <a:srgbClr val="292929"/>
                </a:solidFill>
                <a:latin typeface="sohne"/>
              </a:rPr>
              <a:t>Checking for Stationarity</a:t>
            </a:r>
          </a:p>
          <a:p>
            <a:r>
              <a:rPr lang="en-US" dirty="0">
                <a:solidFill>
                  <a:srgbClr val="292929"/>
                </a:solidFill>
                <a:latin typeface="charter"/>
              </a:rPr>
              <a:t>For ARIMA, time series has to be made </a:t>
            </a:r>
            <a:r>
              <a:rPr lang="en-US" b="1" dirty="0">
                <a:solidFill>
                  <a:srgbClr val="292929"/>
                </a:solidFill>
                <a:latin typeface="charter"/>
              </a:rPr>
              <a:t>stationary </a:t>
            </a:r>
            <a:r>
              <a:rPr lang="en-US" dirty="0">
                <a:solidFill>
                  <a:srgbClr val="292929"/>
                </a:solidFill>
                <a:latin typeface="charter"/>
              </a:rPr>
              <a:t>for further analysis</a:t>
            </a:r>
            <a:r>
              <a:rPr lang="en-US" b="1" dirty="0">
                <a:solidFill>
                  <a:srgbClr val="292929"/>
                </a:solidFill>
                <a:latin typeface="charter"/>
              </a:rPr>
              <a:t>. </a:t>
            </a:r>
            <a:r>
              <a:rPr lang="en-US" dirty="0">
                <a:solidFill>
                  <a:srgbClr val="292929"/>
                </a:solidFill>
                <a:latin typeface="charter"/>
              </a:rPr>
              <a:t>For a time series to be stationary, its statistical properties(mean, variance, </a:t>
            </a:r>
            <a:r>
              <a:rPr lang="en-US" dirty="0" err="1">
                <a:solidFill>
                  <a:srgbClr val="292929"/>
                </a:solidFill>
                <a:latin typeface="charter"/>
              </a:rPr>
              <a:t>etc</a:t>
            </a:r>
            <a:r>
              <a:rPr lang="en-US" dirty="0">
                <a:solidFill>
                  <a:srgbClr val="292929"/>
                </a:solidFill>
                <a:latin typeface="charter"/>
              </a:rPr>
              <a:t>) will be the same throughout the series, irrespective of the time at which you observe them. A stationary time series will have no long-term predictable patterns such as trends or seasonality. Time plots will show the series to roughly have a horizontal trend with the constant variance.</a:t>
            </a:r>
            <a:endParaRPr lang="en-US" b="0" i="0" dirty="0">
              <a:solidFill>
                <a:srgbClr val="292929"/>
              </a:solidFill>
              <a:effectLst/>
              <a:latin typeface="charter"/>
            </a:endParaRPr>
          </a:p>
        </p:txBody>
      </p:sp>
      <p:pic>
        <p:nvPicPr>
          <p:cNvPr id="5" name="Picture 4">
            <a:extLst>
              <a:ext uri="{FF2B5EF4-FFF2-40B4-BE49-F238E27FC236}">
                <a16:creationId xmlns:a16="http://schemas.microsoft.com/office/drawing/2014/main" id="{1AF95F33-28C4-453B-9894-998868D982EB}"/>
              </a:ext>
            </a:extLst>
          </p:cNvPr>
          <p:cNvPicPr>
            <a:picLocks noChangeAspect="1"/>
          </p:cNvPicPr>
          <p:nvPr/>
        </p:nvPicPr>
        <p:blipFill>
          <a:blip r:embed="rId2"/>
          <a:stretch>
            <a:fillRect/>
          </a:stretch>
        </p:blipFill>
        <p:spPr>
          <a:xfrm>
            <a:off x="2601772" y="2993336"/>
            <a:ext cx="7250847" cy="3864664"/>
          </a:xfrm>
          <a:prstGeom prst="rect">
            <a:avLst/>
          </a:prstGeom>
        </p:spPr>
      </p:pic>
    </p:spTree>
    <p:extLst>
      <p:ext uri="{BB962C8B-B14F-4D97-AF65-F5344CB8AC3E}">
        <p14:creationId xmlns:p14="http://schemas.microsoft.com/office/powerpoint/2010/main" val="3152626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792F3-E178-4C6B-AF54-DB51074B26A7}"/>
              </a:ext>
            </a:extLst>
          </p:cNvPr>
          <p:cNvPicPr/>
          <p:nvPr/>
        </p:nvPicPr>
        <p:blipFill>
          <a:blip r:embed="rId2"/>
          <a:stretch>
            <a:fillRect/>
          </a:stretch>
        </p:blipFill>
        <p:spPr>
          <a:xfrm>
            <a:off x="2476072" y="523281"/>
            <a:ext cx="7357041" cy="5387189"/>
          </a:xfrm>
          <a:prstGeom prst="rect">
            <a:avLst/>
          </a:prstGeom>
        </p:spPr>
      </p:pic>
    </p:spTree>
    <p:extLst>
      <p:ext uri="{BB962C8B-B14F-4D97-AF65-F5344CB8AC3E}">
        <p14:creationId xmlns:p14="http://schemas.microsoft.com/office/powerpoint/2010/main" val="3246956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823E43-C826-435A-A77C-2CEEE8C36569}"/>
              </a:ext>
            </a:extLst>
          </p:cNvPr>
          <p:cNvPicPr/>
          <p:nvPr/>
        </p:nvPicPr>
        <p:blipFill rotWithShape="1">
          <a:blip r:embed="rId2"/>
          <a:srcRect b="61224"/>
          <a:stretch/>
        </p:blipFill>
        <p:spPr>
          <a:xfrm>
            <a:off x="0" y="27540"/>
            <a:ext cx="6448109" cy="3401460"/>
          </a:xfrm>
          <a:prstGeom prst="rect">
            <a:avLst/>
          </a:prstGeom>
        </p:spPr>
      </p:pic>
      <p:pic>
        <p:nvPicPr>
          <p:cNvPr id="3" name="Picture 2">
            <a:extLst>
              <a:ext uri="{FF2B5EF4-FFF2-40B4-BE49-F238E27FC236}">
                <a16:creationId xmlns:a16="http://schemas.microsoft.com/office/drawing/2014/main" id="{0F040CDB-B44D-4918-B756-7CC2AAAAF70E}"/>
              </a:ext>
            </a:extLst>
          </p:cNvPr>
          <p:cNvPicPr/>
          <p:nvPr/>
        </p:nvPicPr>
        <p:blipFill rotWithShape="1">
          <a:blip r:embed="rId2"/>
          <a:srcRect t="39887"/>
          <a:stretch/>
        </p:blipFill>
        <p:spPr>
          <a:xfrm>
            <a:off x="6001385" y="96595"/>
            <a:ext cx="6190615" cy="5021539"/>
          </a:xfrm>
          <a:prstGeom prst="rect">
            <a:avLst/>
          </a:prstGeom>
        </p:spPr>
      </p:pic>
      <p:pic>
        <p:nvPicPr>
          <p:cNvPr id="4" name="Picture 3">
            <a:extLst>
              <a:ext uri="{FF2B5EF4-FFF2-40B4-BE49-F238E27FC236}">
                <a16:creationId xmlns:a16="http://schemas.microsoft.com/office/drawing/2014/main" id="{7F09DA24-D19A-4F6A-8148-7EDEF86E4EDC}"/>
              </a:ext>
            </a:extLst>
          </p:cNvPr>
          <p:cNvPicPr/>
          <p:nvPr/>
        </p:nvPicPr>
        <p:blipFill rotWithShape="1">
          <a:blip r:embed="rId3"/>
          <a:srcRect b="33605"/>
          <a:stretch/>
        </p:blipFill>
        <p:spPr>
          <a:xfrm>
            <a:off x="2756451" y="3843751"/>
            <a:ext cx="6448109" cy="3014249"/>
          </a:xfrm>
          <a:prstGeom prst="rect">
            <a:avLst/>
          </a:prstGeom>
        </p:spPr>
      </p:pic>
    </p:spTree>
    <p:extLst>
      <p:ext uri="{BB962C8B-B14F-4D97-AF65-F5344CB8AC3E}">
        <p14:creationId xmlns:p14="http://schemas.microsoft.com/office/powerpoint/2010/main" val="148333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FE6B25-2A49-429E-AD5B-3C709DC70F57}"/>
              </a:ext>
            </a:extLst>
          </p:cNvPr>
          <p:cNvSpPr>
            <a:spLocks noGrp="1"/>
          </p:cNvSpPr>
          <p:nvPr>
            <p:ph type="title"/>
          </p:nvPr>
        </p:nvSpPr>
        <p:spPr>
          <a:xfrm>
            <a:off x="1097280" y="286604"/>
            <a:ext cx="10058400" cy="866336"/>
          </a:xfrm>
        </p:spPr>
        <p:txBody>
          <a:bodyPr/>
          <a:lstStyle/>
          <a:p>
            <a:pPr algn="ctr"/>
            <a:r>
              <a:rPr lang="en-US" dirty="0"/>
              <a:t>Abstract &amp; Objective </a:t>
            </a:r>
          </a:p>
        </p:txBody>
      </p:sp>
      <p:sp>
        <p:nvSpPr>
          <p:cNvPr id="6" name="Content Placeholder 5">
            <a:extLst>
              <a:ext uri="{FF2B5EF4-FFF2-40B4-BE49-F238E27FC236}">
                <a16:creationId xmlns:a16="http://schemas.microsoft.com/office/drawing/2014/main" id="{C3EACB8C-1C2B-4DFA-B84E-9EBF585837FD}"/>
              </a:ext>
            </a:extLst>
          </p:cNvPr>
          <p:cNvSpPr>
            <a:spLocks noGrp="1"/>
          </p:cNvSpPr>
          <p:nvPr>
            <p:ph idx="1"/>
          </p:nvPr>
        </p:nvSpPr>
        <p:spPr>
          <a:solidFill>
            <a:schemeClr val="accent1">
              <a:lumMod val="60000"/>
              <a:lumOff val="40000"/>
            </a:schemeClr>
          </a:solidFill>
        </p:spPr>
        <p:txBody>
          <a:bodyPr>
            <a:normAutofit/>
          </a:bodyPr>
          <a:lstStyle/>
          <a:p>
            <a:pPr>
              <a:buClrTx/>
              <a:buFont typeface="Wingdings" panose="05000000000000000000" pitchFamily="2" charset="2"/>
              <a:buChar char="Ø"/>
            </a:pPr>
            <a:r>
              <a:rPr lang="en-US" sz="2400" dirty="0">
                <a:solidFill>
                  <a:schemeClr val="tx1"/>
                </a:solidFill>
              </a:rPr>
              <a:t> Target Variable – Price</a:t>
            </a:r>
          </a:p>
          <a:p>
            <a:pPr>
              <a:buClrTx/>
              <a:buFont typeface="Wingdings" panose="05000000000000000000" pitchFamily="2" charset="2"/>
              <a:buChar char="Ø"/>
            </a:pPr>
            <a:r>
              <a:rPr lang="en-US" sz="2400" dirty="0">
                <a:solidFill>
                  <a:schemeClr val="tx1"/>
                </a:solidFill>
              </a:rPr>
              <a:t>Objective – To understand Predictive Analytics and Business forecasting concepts in stocks</a:t>
            </a:r>
          </a:p>
          <a:p>
            <a:pPr>
              <a:buClrTx/>
              <a:buFont typeface="Wingdings" panose="05000000000000000000" pitchFamily="2" charset="2"/>
              <a:buChar char="Ø"/>
            </a:pPr>
            <a:r>
              <a:rPr lang="en-US" sz="2400" dirty="0">
                <a:solidFill>
                  <a:schemeClr val="tx1"/>
                </a:solidFill>
              </a:rPr>
              <a:t>Stock market process is full of uncertainty; hence stock prices forecasting very important in finance and business. For stockbrokers, understanding trends and supported by prediction software for forecasting is very important for decision making.</a:t>
            </a:r>
          </a:p>
          <a:p>
            <a:pPr>
              <a:buClrTx/>
              <a:buFont typeface="Wingdings" panose="05000000000000000000" pitchFamily="2" charset="2"/>
              <a:buChar char="Ø"/>
            </a:pPr>
            <a:endParaRPr lang="en-US" sz="2400" dirty="0">
              <a:solidFill>
                <a:schemeClr val="tx1"/>
              </a:solidFill>
            </a:endParaRPr>
          </a:p>
          <a:p>
            <a:pPr>
              <a:buClrTx/>
              <a:buFont typeface="Wingdings" panose="05000000000000000000" pitchFamily="2" charset="2"/>
              <a:buChar char="Ø"/>
            </a:pPr>
            <a:endParaRPr lang="en-US" sz="2400" dirty="0">
              <a:solidFill>
                <a:schemeClr val="tx1"/>
              </a:solidFill>
            </a:endParaRPr>
          </a:p>
          <a:p>
            <a:pPr>
              <a:buClrTx/>
              <a:buFont typeface="Wingdings" panose="05000000000000000000" pitchFamily="2" charset="2"/>
              <a:buChar char="Ø"/>
            </a:pPr>
            <a:endParaRPr lang="en-US" sz="2400" dirty="0">
              <a:solidFill>
                <a:schemeClr val="tx1"/>
              </a:solidFill>
            </a:endParaRPr>
          </a:p>
        </p:txBody>
      </p:sp>
    </p:spTree>
    <p:extLst>
      <p:ext uri="{BB962C8B-B14F-4D97-AF65-F5344CB8AC3E}">
        <p14:creationId xmlns:p14="http://schemas.microsoft.com/office/powerpoint/2010/main" val="52938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B99F-4903-4424-9BBD-14DDF0A44957}"/>
              </a:ext>
            </a:extLst>
          </p:cNvPr>
          <p:cNvSpPr>
            <a:spLocks noGrp="1"/>
          </p:cNvSpPr>
          <p:nvPr>
            <p:ph type="title"/>
          </p:nvPr>
        </p:nvSpPr>
        <p:spPr/>
        <p:txBody>
          <a:bodyPr/>
          <a:lstStyle/>
          <a:p>
            <a:pPr algn="ctr"/>
            <a:r>
              <a:rPr lang="en-US" sz="4800" dirty="0"/>
              <a:t>Conclusion</a:t>
            </a:r>
          </a:p>
        </p:txBody>
      </p:sp>
      <p:sp>
        <p:nvSpPr>
          <p:cNvPr id="3" name="Content Placeholder 2">
            <a:extLst>
              <a:ext uri="{FF2B5EF4-FFF2-40B4-BE49-F238E27FC236}">
                <a16:creationId xmlns:a16="http://schemas.microsoft.com/office/drawing/2014/main" id="{41D26F31-19E4-41DC-8237-B5AD14795037}"/>
              </a:ext>
            </a:extLst>
          </p:cNvPr>
          <p:cNvSpPr>
            <a:spLocks noGrp="1"/>
          </p:cNvSpPr>
          <p:nvPr>
            <p:ph idx="1"/>
          </p:nvPr>
        </p:nvSpPr>
        <p:spPr/>
        <p:txBody>
          <a:bodyPr>
            <a:normAutofit/>
          </a:bodyPr>
          <a:lstStyle/>
          <a:p>
            <a:r>
              <a:rPr lang="en-US" sz="2400" dirty="0"/>
              <a:t>On the basis of t value and p value of maximum likelihood estimation, standard error, AIC and SBC we can say ARIMA model is best suitable for forecasting and we don’t reject the null hypothesis. </a:t>
            </a:r>
          </a:p>
          <a:p>
            <a:endParaRPr lang="en-US" sz="2400" dirty="0"/>
          </a:p>
        </p:txBody>
      </p:sp>
      <p:pic>
        <p:nvPicPr>
          <p:cNvPr id="4" name="Picture 2" descr="Warm up your nonprofit thank you letter with this clever writing tip">
            <a:extLst>
              <a:ext uri="{FF2B5EF4-FFF2-40B4-BE49-F238E27FC236}">
                <a16:creationId xmlns:a16="http://schemas.microsoft.com/office/drawing/2014/main" id="{532B334F-EF32-42F1-89F1-8E85FF8EB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298" y="3783735"/>
            <a:ext cx="4179404" cy="278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12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B99F-4903-4424-9BBD-14DDF0A44957}"/>
              </a:ext>
            </a:extLst>
          </p:cNvPr>
          <p:cNvSpPr>
            <a:spLocks noGrp="1"/>
          </p:cNvSpPr>
          <p:nvPr>
            <p:ph type="title"/>
          </p:nvPr>
        </p:nvSpPr>
        <p:spPr/>
        <p:txBody>
          <a:bodyPr/>
          <a:lstStyle/>
          <a:p>
            <a:pPr algn="ctr"/>
            <a:r>
              <a:rPr lang="en-US" sz="4800" dirty="0"/>
              <a:t>Data Description and Preparation</a:t>
            </a:r>
            <a:br>
              <a:rPr lang="en-US" sz="4800" dirty="0"/>
            </a:br>
            <a:endParaRPr lang="en-US" dirty="0"/>
          </a:p>
        </p:txBody>
      </p:sp>
      <p:sp>
        <p:nvSpPr>
          <p:cNvPr id="4" name="Content Placeholder 5">
            <a:extLst>
              <a:ext uri="{FF2B5EF4-FFF2-40B4-BE49-F238E27FC236}">
                <a16:creationId xmlns:a16="http://schemas.microsoft.com/office/drawing/2014/main" id="{ADFF5548-20F9-4271-909E-85C2DB5FBD61}"/>
              </a:ext>
            </a:extLst>
          </p:cNvPr>
          <p:cNvSpPr txBox="1">
            <a:spLocks/>
          </p:cNvSpPr>
          <p:nvPr/>
        </p:nvSpPr>
        <p:spPr>
          <a:xfrm>
            <a:off x="1199321" y="2260602"/>
            <a:ext cx="10058400" cy="3760891"/>
          </a:xfrm>
          <a:prstGeom prst="rect">
            <a:avLst/>
          </a:prstGeom>
          <a:solidFill>
            <a:schemeClr val="accent1">
              <a:lumMod val="60000"/>
              <a:lumOff val="40000"/>
            </a:schemeClr>
          </a:solidFill>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Wingdings" panose="05000000000000000000" pitchFamily="2" charset="2"/>
              <a:buChar char="Ø"/>
            </a:pPr>
            <a:r>
              <a:rPr lang="en-US" sz="2400" dirty="0">
                <a:solidFill>
                  <a:schemeClr val="tx1"/>
                </a:solidFill>
              </a:rPr>
              <a:t>The Dataset is taken from Kaggle - </a:t>
            </a:r>
            <a:r>
              <a:rPr lang="en-US" sz="2400" dirty="0">
                <a:solidFill>
                  <a:schemeClr val="tx1"/>
                </a:solidFill>
                <a:hlinkClick r:id="rId2"/>
              </a:rPr>
              <a:t>https://www.kaggle.com/subbhashit/stock-price-predictions</a:t>
            </a:r>
            <a:endParaRPr lang="en-US" sz="2400" dirty="0">
              <a:solidFill>
                <a:schemeClr val="tx1"/>
              </a:solidFill>
            </a:endParaRPr>
          </a:p>
          <a:p>
            <a:pPr>
              <a:buClr>
                <a:schemeClr val="tx1"/>
              </a:buClr>
              <a:buFont typeface="Wingdings" panose="05000000000000000000" pitchFamily="2" charset="2"/>
              <a:buChar char="Ø"/>
            </a:pPr>
            <a:r>
              <a:rPr lang="en-US" sz="2400" dirty="0">
                <a:solidFill>
                  <a:schemeClr val="tx1"/>
                </a:solidFill>
              </a:rPr>
              <a:t> </a:t>
            </a:r>
            <a:r>
              <a:rPr lang="en-US" sz="2400" dirty="0"/>
              <a:t>In this data set, we have 4 attributes DATE, STATE, COMMODITY AND PRICE, but we use only price and date attributes. Price is dependent variable and date is independent variable for our forecasting. </a:t>
            </a:r>
          </a:p>
          <a:p>
            <a:pPr>
              <a:buClr>
                <a:schemeClr val="tx1"/>
              </a:buClr>
              <a:buFont typeface="Wingdings" panose="05000000000000000000" pitchFamily="2" charset="2"/>
              <a:buChar char="Ø"/>
            </a:pPr>
            <a:r>
              <a:rPr lang="en-US" sz="2400" dirty="0"/>
              <a:t>The original dataset has 5663 observations.</a:t>
            </a:r>
          </a:p>
          <a:p>
            <a:pPr>
              <a:buClr>
                <a:schemeClr val="tx1"/>
              </a:buClr>
              <a:buFont typeface="Wingdings" panose="05000000000000000000" pitchFamily="2" charset="2"/>
              <a:buChar char="Ø"/>
            </a:pPr>
            <a:r>
              <a:rPr lang="en-US" sz="2400" dirty="0"/>
              <a:t>After Data cleaning we have 262 observations by removing duplicates. We will be focusing on day seasonal cycle, price value for projecting time series.</a:t>
            </a:r>
          </a:p>
          <a:p>
            <a:pPr>
              <a:buClr>
                <a:schemeClr val="tx1"/>
              </a:buClr>
              <a:buFont typeface="Wingdings" panose="05000000000000000000" pitchFamily="2" charset="2"/>
              <a:buChar char="Ø"/>
            </a:pPr>
            <a:endParaRPr lang="en-US" sz="2400" dirty="0"/>
          </a:p>
          <a:p>
            <a:pPr>
              <a:buFont typeface="Wingdings" panose="05000000000000000000" pitchFamily="2" charset="2"/>
              <a:buChar char="Ø"/>
            </a:pPr>
            <a:endParaRPr lang="en-US" sz="2400" dirty="0"/>
          </a:p>
          <a:p>
            <a:pPr>
              <a:buClrTx/>
              <a:buFont typeface="Wingdings" panose="05000000000000000000" pitchFamily="2" charset="2"/>
              <a:buChar char="Ø"/>
            </a:pPr>
            <a:endParaRPr lang="en-US" sz="2400" dirty="0">
              <a:solidFill>
                <a:schemeClr val="tx1"/>
              </a:solidFill>
            </a:endParaRPr>
          </a:p>
        </p:txBody>
      </p:sp>
    </p:spTree>
    <p:extLst>
      <p:ext uri="{BB962C8B-B14F-4D97-AF65-F5344CB8AC3E}">
        <p14:creationId xmlns:p14="http://schemas.microsoft.com/office/powerpoint/2010/main" val="3274239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58FE0-3DF8-4275-8263-506A893B286D}"/>
              </a:ext>
            </a:extLst>
          </p:cNvPr>
          <p:cNvSpPr>
            <a:spLocks noGrp="1"/>
          </p:cNvSpPr>
          <p:nvPr>
            <p:ph type="title"/>
          </p:nvPr>
        </p:nvSpPr>
        <p:spPr>
          <a:xfrm>
            <a:off x="1097280" y="286603"/>
            <a:ext cx="10058400" cy="1091623"/>
          </a:xfrm>
        </p:spPr>
        <p:txBody>
          <a:bodyPr>
            <a:normAutofit fontScale="90000"/>
          </a:bodyPr>
          <a:lstStyle/>
          <a:p>
            <a:r>
              <a:rPr lang="en-US" dirty="0"/>
              <a:t>Initial Dataset 			Final Dataset</a:t>
            </a:r>
          </a:p>
        </p:txBody>
      </p:sp>
      <p:pic>
        <p:nvPicPr>
          <p:cNvPr id="4" name="Picture 3">
            <a:extLst>
              <a:ext uri="{FF2B5EF4-FFF2-40B4-BE49-F238E27FC236}">
                <a16:creationId xmlns:a16="http://schemas.microsoft.com/office/drawing/2014/main" id="{AB48F94A-80AC-459D-854C-39360485C1DC}"/>
              </a:ext>
            </a:extLst>
          </p:cNvPr>
          <p:cNvPicPr>
            <a:picLocks noChangeAspect="1"/>
          </p:cNvPicPr>
          <p:nvPr/>
        </p:nvPicPr>
        <p:blipFill rotWithShape="1">
          <a:blip r:embed="rId2">
            <a:extLst>
              <a:ext uri="{28A0092B-C50C-407E-A947-70E740481C1C}">
                <a14:useLocalDpi xmlns:a14="http://schemas.microsoft.com/office/drawing/2010/main" val="0"/>
              </a:ext>
            </a:extLst>
          </a:blip>
          <a:srcRect r="68298" b="19052"/>
          <a:stretch/>
        </p:blipFill>
        <p:spPr>
          <a:xfrm>
            <a:off x="1322567" y="1918252"/>
            <a:ext cx="3343991" cy="4505738"/>
          </a:xfrm>
          <a:prstGeom prst="rect">
            <a:avLst/>
          </a:prstGeom>
        </p:spPr>
      </p:pic>
      <p:pic>
        <p:nvPicPr>
          <p:cNvPr id="5" name="Picture 4">
            <a:extLst>
              <a:ext uri="{FF2B5EF4-FFF2-40B4-BE49-F238E27FC236}">
                <a16:creationId xmlns:a16="http://schemas.microsoft.com/office/drawing/2014/main" id="{16370C3D-C049-4073-B534-253CEA9F89F3}"/>
              </a:ext>
            </a:extLst>
          </p:cNvPr>
          <p:cNvPicPr>
            <a:picLocks noChangeAspect="1"/>
          </p:cNvPicPr>
          <p:nvPr/>
        </p:nvPicPr>
        <p:blipFill rotWithShape="1">
          <a:blip r:embed="rId3"/>
          <a:srcRect r="79490" b="27690"/>
          <a:stretch/>
        </p:blipFill>
        <p:spPr>
          <a:xfrm>
            <a:off x="7750729" y="1921565"/>
            <a:ext cx="3343991" cy="4505739"/>
          </a:xfrm>
          <a:prstGeom prst="rect">
            <a:avLst/>
          </a:prstGeom>
        </p:spPr>
      </p:pic>
    </p:spTree>
    <p:extLst>
      <p:ext uri="{BB962C8B-B14F-4D97-AF65-F5344CB8AC3E}">
        <p14:creationId xmlns:p14="http://schemas.microsoft.com/office/powerpoint/2010/main" val="3423627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FE6B25-2A49-429E-AD5B-3C709DC70F57}"/>
              </a:ext>
            </a:extLst>
          </p:cNvPr>
          <p:cNvSpPr>
            <a:spLocks noGrp="1"/>
          </p:cNvSpPr>
          <p:nvPr>
            <p:ph type="title"/>
          </p:nvPr>
        </p:nvSpPr>
        <p:spPr>
          <a:xfrm>
            <a:off x="1066800" y="105643"/>
            <a:ext cx="10058400" cy="866336"/>
          </a:xfrm>
        </p:spPr>
        <p:txBody>
          <a:bodyPr/>
          <a:lstStyle/>
          <a:p>
            <a:pPr algn="ctr"/>
            <a:r>
              <a:rPr lang="en-US" sz="4800" dirty="0"/>
              <a:t>Data Exploration</a:t>
            </a:r>
          </a:p>
        </p:txBody>
      </p:sp>
      <p:pic>
        <p:nvPicPr>
          <p:cNvPr id="2" name="Picture 1">
            <a:extLst>
              <a:ext uri="{FF2B5EF4-FFF2-40B4-BE49-F238E27FC236}">
                <a16:creationId xmlns:a16="http://schemas.microsoft.com/office/drawing/2014/main" id="{550BE025-E7B5-4927-B2A7-9B7CDEE4C9D2}"/>
              </a:ext>
            </a:extLst>
          </p:cNvPr>
          <p:cNvPicPr>
            <a:picLocks noChangeAspect="1"/>
          </p:cNvPicPr>
          <p:nvPr/>
        </p:nvPicPr>
        <p:blipFill>
          <a:blip r:embed="rId2"/>
          <a:stretch>
            <a:fillRect/>
          </a:stretch>
        </p:blipFill>
        <p:spPr>
          <a:xfrm>
            <a:off x="655569" y="1966394"/>
            <a:ext cx="5095564" cy="3612771"/>
          </a:xfrm>
          <a:prstGeom prst="rect">
            <a:avLst/>
          </a:prstGeom>
        </p:spPr>
      </p:pic>
      <p:sp>
        <p:nvSpPr>
          <p:cNvPr id="3" name="Rectangle 2">
            <a:extLst>
              <a:ext uri="{FF2B5EF4-FFF2-40B4-BE49-F238E27FC236}">
                <a16:creationId xmlns:a16="http://schemas.microsoft.com/office/drawing/2014/main" id="{B7BB4FC6-A2D0-4D57-8031-B6CC294FF38D}"/>
              </a:ext>
            </a:extLst>
          </p:cNvPr>
          <p:cNvSpPr/>
          <p:nvPr/>
        </p:nvSpPr>
        <p:spPr>
          <a:xfrm>
            <a:off x="1078229" y="1158497"/>
            <a:ext cx="10564633" cy="646331"/>
          </a:xfrm>
          <a:prstGeom prst="rect">
            <a:avLst/>
          </a:prstGeom>
        </p:spPr>
        <p:txBody>
          <a:bodyPr wrap="square">
            <a:spAutoFit/>
          </a:bodyPr>
          <a:lstStyle/>
          <a:p>
            <a:r>
              <a:rPr lang="en-US" b="1" dirty="0">
                <a:solidFill>
                  <a:srgbClr val="202124"/>
                </a:solidFill>
                <a:latin typeface="Roboto"/>
              </a:rPr>
              <a:t>Data exploration</a:t>
            </a:r>
            <a:r>
              <a:rPr lang="en-US" dirty="0">
                <a:solidFill>
                  <a:srgbClr val="202124"/>
                </a:solidFill>
                <a:latin typeface="Roboto"/>
              </a:rPr>
              <a:t> is the initial step in </a:t>
            </a:r>
            <a:r>
              <a:rPr lang="en-US" b="1" dirty="0">
                <a:solidFill>
                  <a:srgbClr val="202124"/>
                </a:solidFill>
                <a:latin typeface="Roboto"/>
              </a:rPr>
              <a:t>data</a:t>
            </a:r>
            <a:r>
              <a:rPr lang="en-US" dirty="0">
                <a:solidFill>
                  <a:srgbClr val="202124"/>
                </a:solidFill>
                <a:latin typeface="Roboto"/>
              </a:rPr>
              <a:t> analysis, where users explore a large </a:t>
            </a:r>
            <a:r>
              <a:rPr lang="en-US" b="1" dirty="0">
                <a:solidFill>
                  <a:srgbClr val="202124"/>
                </a:solidFill>
                <a:latin typeface="Roboto"/>
              </a:rPr>
              <a:t>data</a:t>
            </a:r>
            <a:r>
              <a:rPr lang="en-US" dirty="0">
                <a:solidFill>
                  <a:srgbClr val="202124"/>
                </a:solidFill>
                <a:latin typeface="Roboto"/>
              </a:rPr>
              <a:t> set in an unstructured way to uncover initial patterns, characteristics, and points of interest. ... </a:t>
            </a:r>
          </a:p>
        </p:txBody>
      </p:sp>
      <p:pic>
        <p:nvPicPr>
          <p:cNvPr id="7" name="Picture 6">
            <a:extLst>
              <a:ext uri="{FF2B5EF4-FFF2-40B4-BE49-F238E27FC236}">
                <a16:creationId xmlns:a16="http://schemas.microsoft.com/office/drawing/2014/main" id="{0ACECC32-C7AA-4684-B92A-178F2CFECAC2}"/>
              </a:ext>
            </a:extLst>
          </p:cNvPr>
          <p:cNvPicPr/>
          <p:nvPr/>
        </p:nvPicPr>
        <p:blipFill>
          <a:blip r:embed="rId3"/>
          <a:stretch>
            <a:fillRect/>
          </a:stretch>
        </p:blipFill>
        <p:spPr>
          <a:xfrm>
            <a:off x="6440866" y="1846640"/>
            <a:ext cx="4867275" cy="3852863"/>
          </a:xfrm>
          <a:prstGeom prst="rect">
            <a:avLst/>
          </a:prstGeom>
        </p:spPr>
      </p:pic>
    </p:spTree>
    <p:extLst>
      <p:ext uri="{BB962C8B-B14F-4D97-AF65-F5344CB8AC3E}">
        <p14:creationId xmlns:p14="http://schemas.microsoft.com/office/powerpoint/2010/main" val="1254922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4FC47-E152-4D73-A319-FB5312B81749}"/>
              </a:ext>
            </a:extLst>
          </p:cNvPr>
          <p:cNvPicPr/>
          <p:nvPr/>
        </p:nvPicPr>
        <p:blipFill>
          <a:blip r:embed="rId2"/>
          <a:stretch>
            <a:fillRect/>
          </a:stretch>
        </p:blipFill>
        <p:spPr>
          <a:xfrm>
            <a:off x="1096618" y="529714"/>
            <a:ext cx="4999382" cy="4360337"/>
          </a:xfrm>
          <a:prstGeom prst="rect">
            <a:avLst/>
          </a:prstGeom>
        </p:spPr>
      </p:pic>
      <p:pic>
        <p:nvPicPr>
          <p:cNvPr id="3" name="Picture 2">
            <a:extLst>
              <a:ext uri="{FF2B5EF4-FFF2-40B4-BE49-F238E27FC236}">
                <a16:creationId xmlns:a16="http://schemas.microsoft.com/office/drawing/2014/main" id="{0CA080B1-FCE5-4B62-9294-00482C6638F7}"/>
              </a:ext>
            </a:extLst>
          </p:cNvPr>
          <p:cNvPicPr/>
          <p:nvPr/>
        </p:nvPicPr>
        <p:blipFill>
          <a:blip r:embed="rId3"/>
          <a:stretch>
            <a:fillRect/>
          </a:stretch>
        </p:blipFill>
        <p:spPr>
          <a:xfrm>
            <a:off x="6096000" y="770393"/>
            <a:ext cx="5943600" cy="4257040"/>
          </a:xfrm>
          <a:prstGeom prst="rect">
            <a:avLst/>
          </a:prstGeom>
        </p:spPr>
      </p:pic>
    </p:spTree>
    <p:extLst>
      <p:ext uri="{BB962C8B-B14F-4D97-AF65-F5344CB8AC3E}">
        <p14:creationId xmlns:p14="http://schemas.microsoft.com/office/powerpoint/2010/main" val="3544217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B99F-4903-4424-9BBD-14DDF0A44957}"/>
              </a:ext>
            </a:extLst>
          </p:cNvPr>
          <p:cNvSpPr>
            <a:spLocks noGrp="1"/>
          </p:cNvSpPr>
          <p:nvPr>
            <p:ph type="title"/>
          </p:nvPr>
        </p:nvSpPr>
        <p:spPr/>
        <p:txBody>
          <a:bodyPr/>
          <a:lstStyle/>
          <a:p>
            <a:pPr algn="ctr"/>
            <a:r>
              <a:rPr lang="en-US" sz="4800" dirty="0"/>
              <a:t>Forecasting models</a:t>
            </a:r>
          </a:p>
        </p:txBody>
      </p:sp>
      <p:sp>
        <p:nvSpPr>
          <p:cNvPr id="3" name="Content Placeholder 2">
            <a:extLst>
              <a:ext uri="{FF2B5EF4-FFF2-40B4-BE49-F238E27FC236}">
                <a16:creationId xmlns:a16="http://schemas.microsoft.com/office/drawing/2014/main" id="{41D26F31-19E4-41DC-8237-B5AD14795037}"/>
              </a:ext>
            </a:extLst>
          </p:cNvPr>
          <p:cNvSpPr>
            <a:spLocks noGrp="1"/>
          </p:cNvSpPr>
          <p:nvPr>
            <p:ph idx="1"/>
          </p:nvPr>
        </p:nvSpPr>
        <p:spPr/>
        <p:txBody>
          <a:bodyPr/>
          <a:lstStyle/>
          <a:p>
            <a:pPr>
              <a:buFont typeface="Wingdings" panose="05000000000000000000" pitchFamily="2" charset="2"/>
              <a:buChar char="Ø"/>
            </a:pPr>
            <a:r>
              <a:rPr lang="en-US" dirty="0"/>
              <a:t>In the first step we find Trends and seasonal cycles in the data set. The main point is the data should be stationary with mean and variance,  for the data set we provided the data set is non seasonal which means it is stationary.</a:t>
            </a:r>
          </a:p>
          <a:p>
            <a:pPr>
              <a:buFont typeface="Wingdings" panose="05000000000000000000" pitchFamily="2" charset="2"/>
              <a:buChar char="Ø"/>
            </a:pPr>
            <a:r>
              <a:rPr lang="en-US" dirty="0"/>
              <a:t>Hypothesis</a:t>
            </a:r>
          </a:p>
          <a:p>
            <a:pPr marL="0" indent="0">
              <a:buNone/>
            </a:pPr>
            <a:r>
              <a:rPr lang="en-US" dirty="0"/>
              <a:t>	Null Hypothesis Ho : ARIMA model is best suitable for the dataset.</a:t>
            </a:r>
          </a:p>
          <a:p>
            <a:pPr marL="0" indent="0">
              <a:buNone/>
            </a:pPr>
            <a:r>
              <a:rPr lang="en-US" dirty="0"/>
              <a:t>	Alternative Hypothesis Ha: ARIMA model is not the best suitable for the data set.</a:t>
            </a:r>
          </a:p>
          <a:p>
            <a:pPr marL="0" indent="0">
              <a:buNone/>
            </a:pPr>
            <a:endParaRPr lang="en-US"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732851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9AFA-5373-48DC-A45F-DF6FD73AD7E7}"/>
              </a:ext>
            </a:extLst>
          </p:cNvPr>
          <p:cNvSpPr>
            <a:spLocks noGrp="1"/>
          </p:cNvSpPr>
          <p:nvPr>
            <p:ph type="title"/>
          </p:nvPr>
        </p:nvSpPr>
        <p:spPr/>
        <p:txBody>
          <a:bodyPr/>
          <a:lstStyle/>
          <a:p>
            <a:pPr algn="ctr"/>
            <a:r>
              <a:rPr lang="en-US" dirty="0"/>
              <a:t>Random Walk</a:t>
            </a:r>
          </a:p>
        </p:txBody>
      </p:sp>
      <p:sp>
        <p:nvSpPr>
          <p:cNvPr id="8" name="Rectangle 7">
            <a:extLst>
              <a:ext uri="{FF2B5EF4-FFF2-40B4-BE49-F238E27FC236}">
                <a16:creationId xmlns:a16="http://schemas.microsoft.com/office/drawing/2014/main" id="{B1829A59-843D-40A1-A588-E417C13CEE1F}"/>
              </a:ext>
            </a:extLst>
          </p:cNvPr>
          <p:cNvSpPr/>
          <p:nvPr/>
        </p:nvSpPr>
        <p:spPr>
          <a:xfrm>
            <a:off x="1243054" y="2232994"/>
            <a:ext cx="10058400" cy="3139321"/>
          </a:xfrm>
          <a:prstGeom prst="rect">
            <a:avLst/>
          </a:prstGeom>
        </p:spPr>
        <p:txBody>
          <a:bodyPr wrap="square">
            <a:spAutoFit/>
          </a:bodyPr>
          <a:lstStyle/>
          <a:p>
            <a:pPr algn="just" fontAlgn="base"/>
            <a:r>
              <a:rPr lang="en-US" dirty="0">
                <a:solidFill>
                  <a:srgbClr val="555555"/>
                </a:solidFill>
                <a:latin typeface="Helvetica Neue"/>
              </a:rPr>
              <a:t>A random walk is different from a list of random numbers because the next value in the sequence is a modification of the previous value in the sequence. The process used to generate the series forces dependence from one-time step to the next. This dependence provides some consistency from step-to-step rather than the large jumps that a series of independent, random numbers provides.</a:t>
            </a:r>
          </a:p>
          <a:p>
            <a:pPr algn="just" fontAlgn="base"/>
            <a:endParaRPr lang="en-US" dirty="0">
              <a:solidFill>
                <a:srgbClr val="555555"/>
              </a:solidFill>
              <a:latin typeface="Helvetica Neue"/>
            </a:endParaRPr>
          </a:p>
          <a:p>
            <a:pPr algn="just" fontAlgn="base"/>
            <a:r>
              <a:rPr lang="en-US" dirty="0">
                <a:solidFill>
                  <a:srgbClr val="555555"/>
                </a:solidFill>
                <a:latin typeface="Helvetica Neue"/>
              </a:rPr>
              <a:t>It is this dependency that gives the process its name as a “random walk” or a “drunkard’s walk”.</a:t>
            </a:r>
          </a:p>
          <a:p>
            <a:pPr algn="just" fontAlgn="base"/>
            <a:r>
              <a:rPr lang="en-US" dirty="0">
                <a:solidFill>
                  <a:srgbClr val="555555"/>
                </a:solidFill>
                <a:latin typeface="Helvetica Neue"/>
              </a:rPr>
              <a:t>A simple model of a random walk is as follows:</a:t>
            </a:r>
          </a:p>
          <a:p>
            <a:pPr algn="just" fontAlgn="base">
              <a:buFont typeface="+mj-lt"/>
              <a:buAutoNum type="arabicPeriod"/>
            </a:pPr>
            <a:r>
              <a:rPr lang="en-US" dirty="0">
                <a:solidFill>
                  <a:srgbClr val="555555"/>
                </a:solidFill>
                <a:latin typeface="Helvetica Neue"/>
              </a:rPr>
              <a:t>Start with a random number of either -1 or 1.</a:t>
            </a:r>
          </a:p>
          <a:p>
            <a:pPr algn="just" fontAlgn="base">
              <a:buFont typeface="+mj-lt"/>
              <a:buAutoNum type="arabicPeriod"/>
            </a:pPr>
            <a:r>
              <a:rPr lang="en-US" dirty="0">
                <a:solidFill>
                  <a:srgbClr val="555555"/>
                </a:solidFill>
                <a:latin typeface="Helvetica Neue"/>
              </a:rPr>
              <a:t>Randomly select a -1 or 1 and add it to the observation from the previous time step.</a:t>
            </a:r>
          </a:p>
          <a:p>
            <a:pPr algn="just" fontAlgn="base">
              <a:buFont typeface="+mj-lt"/>
              <a:buAutoNum type="arabicPeriod"/>
            </a:pPr>
            <a:r>
              <a:rPr lang="en-US" dirty="0">
                <a:solidFill>
                  <a:srgbClr val="555555"/>
                </a:solidFill>
                <a:latin typeface="Helvetica Neue"/>
              </a:rPr>
              <a:t>Repeat step 2 for as long as you like.</a:t>
            </a:r>
            <a:endParaRPr lang="en-US" b="0" i="0" dirty="0">
              <a:solidFill>
                <a:srgbClr val="555555"/>
              </a:solidFill>
              <a:effectLst/>
              <a:latin typeface="Helvetica Neue"/>
            </a:endParaRPr>
          </a:p>
        </p:txBody>
      </p:sp>
      <p:sp>
        <p:nvSpPr>
          <p:cNvPr id="9" name="Rectangle 8">
            <a:extLst>
              <a:ext uri="{FF2B5EF4-FFF2-40B4-BE49-F238E27FC236}">
                <a16:creationId xmlns:a16="http://schemas.microsoft.com/office/drawing/2014/main" id="{5A24FB50-F123-4328-B9FE-8597781D3146}"/>
              </a:ext>
            </a:extLst>
          </p:cNvPr>
          <p:cNvSpPr/>
          <p:nvPr/>
        </p:nvSpPr>
        <p:spPr>
          <a:xfrm>
            <a:off x="4410052" y="5498617"/>
            <a:ext cx="2762295" cy="369332"/>
          </a:xfrm>
          <a:prstGeom prst="rect">
            <a:avLst/>
          </a:prstGeom>
        </p:spPr>
        <p:txBody>
          <a:bodyPr wrap="none">
            <a:spAutoFit/>
          </a:bodyPr>
          <a:lstStyle/>
          <a:p>
            <a:r>
              <a:rPr lang="en-US" dirty="0"/>
              <a:t>y(t) = B0 + B1*X(t-1) + e(t)</a:t>
            </a:r>
          </a:p>
        </p:txBody>
      </p:sp>
      <p:sp>
        <p:nvSpPr>
          <p:cNvPr id="10" name="Rectangle 9">
            <a:extLst>
              <a:ext uri="{FF2B5EF4-FFF2-40B4-BE49-F238E27FC236}">
                <a16:creationId xmlns:a16="http://schemas.microsoft.com/office/drawing/2014/main" id="{BB725DF1-52E4-462A-9DE8-0168933A4227}"/>
              </a:ext>
            </a:extLst>
          </p:cNvPr>
          <p:cNvSpPr/>
          <p:nvPr/>
        </p:nvSpPr>
        <p:spPr>
          <a:xfrm>
            <a:off x="487680" y="5934670"/>
            <a:ext cx="11569147"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555555"/>
                </a:solidFill>
                <a:latin typeface="Helvetica Neue"/>
              </a:rPr>
              <a:t>Where </a:t>
            </a:r>
            <a:r>
              <a:rPr lang="en-US" i="1" dirty="0">
                <a:solidFill>
                  <a:srgbClr val="555555"/>
                </a:solidFill>
                <a:latin typeface="Helvetica Neue"/>
              </a:rPr>
              <a:t>y(t)</a:t>
            </a:r>
            <a:r>
              <a:rPr lang="en-US" dirty="0">
                <a:solidFill>
                  <a:srgbClr val="555555"/>
                </a:solidFill>
                <a:latin typeface="Helvetica Neue"/>
              </a:rPr>
              <a:t> is the next value in the series. </a:t>
            </a:r>
            <a:r>
              <a:rPr lang="en-US" i="1" dirty="0">
                <a:solidFill>
                  <a:srgbClr val="555555"/>
                </a:solidFill>
                <a:latin typeface="Helvetica Neue"/>
              </a:rPr>
              <a:t>B0</a:t>
            </a:r>
            <a:r>
              <a:rPr lang="en-US" dirty="0">
                <a:solidFill>
                  <a:srgbClr val="555555"/>
                </a:solidFill>
                <a:latin typeface="Helvetica Neue"/>
              </a:rPr>
              <a:t> is a coefficient that if set to a value other than zero adds a constant drift to the random walk. </a:t>
            </a:r>
            <a:r>
              <a:rPr lang="en-US" i="1" dirty="0">
                <a:solidFill>
                  <a:srgbClr val="555555"/>
                </a:solidFill>
                <a:latin typeface="Helvetica Neue"/>
              </a:rPr>
              <a:t>B1</a:t>
            </a:r>
            <a:r>
              <a:rPr lang="en-US" dirty="0">
                <a:solidFill>
                  <a:srgbClr val="555555"/>
                </a:solidFill>
                <a:latin typeface="Helvetica Neue"/>
              </a:rPr>
              <a:t> is a coefficient to weight the previous time step and is set to 1.0. </a:t>
            </a:r>
            <a:r>
              <a:rPr lang="en-US" i="1" dirty="0">
                <a:solidFill>
                  <a:srgbClr val="555555"/>
                </a:solidFill>
                <a:latin typeface="Helvetica Neue"/>
              </a:rPr>
              <a:t>X(t-1)</a:t>
            </a:r>
            <a:r>
              <a:rPr lang="en-US" dirty="0">
                <a:solidFill>
                  <a:srgbClr val="555555"/>
                </a:solidFill>
                <a:latin typeface="Helvetica Neue"/>
              </a:rPr>
              <a:t> is the observation at the previous time step. </a:t>
            </a:r>
            <a:r>
              <a:rPr lang="en-US" i="1" dirty="0">
                <a:solidFill>
                  <a:srgbClr val="555555"/>
                </a:solidFill>
                <a:latin typeface="Helvetica Neue"/>
              </a:rPr>
              <a:t>e(t)</a:t>
            </a:r>
            <a:r>
              <a:rPr lang="en-US" dirty="0">
                <a:solidFill>
                  <a:srgbClr val="555555"/>
                </a:solidFill>
                <a:latin typeface="Helvetica Neue"/>
              </a:rPr>
              <a:t> is the white noise or random fluctuation at that time.</a:t>
            </a:r>
            <a:endParaRPr lang="en-US" dirty="0"/>
          </a:p>
        </p:txBody>
      </p:sp>
    </p:spTree>
    <p:extLst>
      <p:ext uri="{BB962C8B-B14F-4D97-AF65-F5344CB8AC3E}">
        <p14:creationId xmlns:p14="http://schemas.microsoft.com/office/powerpoint/2010/main" val="791864097"/>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Urban monochrome</Template>
  <TotalTime>0</TotalTime>
  <Words>1079</Words>
  <Application>Microsoft Office PowerPoint</Application>
  <PresentationFormat>Widescreen</PresentationFormat>
  <Paragraphs>62</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Bookman Old Style</vt:lpstr>
      <vt:lpstr>Calibri</vt:lpstr>
      <vt:lpstr>charter</vt:lpstr>
      <vt:lpstr>Franklin Gothic Book</vt:lpstr>
      <vt:lpstr>Helvetica Neue</vt:lpstr>
      <vt:lpstr>Merriweather</vt:lpstr>
      <vt:lpstr>Roboto</vt:lpstr>
      <vt:lpstr>sohne</vt:lpstr>
      <vt:lpstr>Wingdings</vt:lpstr>
      <vt:lpstr>1_RetrospectVTI</vt:lpstr>
      <vt:lpstr>Apple Stock Price Forecasting</vt:lpstr>
      <vt:lpstr>PowerPoint Presentation</vt:lpstr>
      <vt:lpstr>Abstract &amp; Objective </vt:lpstr>
      <vt:lpstr>Data Description and Preparation </vt:lpstr>
      <vt:lpstr>Initial Dataset    Final Dataset</vt:lpstr>
      <vt:lpstr>Data Exploration</vt:lpstr>
      <vt:lpstr>PowerPoint Presentation</vt:lpstr>
      <vt:lpstr>Forecasting models</vt:lpstr>
      <vt:lpstr>Random Walk</vt:lpstr>
      <vt:lpstr>PowerPoint Presentation</vt:lpstr>
      <vt:lpstr>PowerPoint Presentation</vt:lpstr>
      <vt:lpstr>Moving Average</vt:lpstr>
      <vt:lpstr>PowerPoint Presentation</vt:lpstr>
      <vt:lpstr>PowerPoint Presentation</vt:lpstr>
      <vt:lpstr>PowerPoint Presentation</vt:lpstr>
      <vt:lpstr>Decomposition </vt:lpstr>
      <vt:lpstr>PowerPoint Presentation</vt:lpstr>
      <vt:lpstr>PowerPoint Presentation</vt:lpstr>
      <vt:lpstr>PowerPoint Presentation</vt:lpstr>
      <vt:lpstr>Holts Exponential Smoothing</vt:lpstr>
      <vt:lpstr>PowerPoint Presentation</vt:lpstr>
      <vt:lpstr>PowerPoint Presentation</vt:lpstr>
      <vt:lpstr>ARIMA</vt:lpstr>
      <vt:lpstr>PowerPoint Presentation</vt:lpstr>
      <vt:lpstr>PowerPoint Presentation</vt:lpstr>
      <vt:lpstr>PowerPoint Presentation</vt:lpstr>
      <vt:lpstr>NON-SEASONAL BOX JENKINS </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2021-07-01T16:03:32Z</dcterms:created>
  <dcterms:modified xsi:type="dcterms:W3CDTF">2021-07-02T03:06:42Z</dcterms:modified>
</cp:coreProperties>
</file>